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17"/>
  </p:notesMasterIdLst>
  <p:sldIdLst>
    <p:sldId id="256" r:id="rId2"/>
    <p:sldId id="257" r:id="rId3"/>
    <p:sldId id="311" r:id="rId4"/>
    <p:sldId id="312" r:id="rId5"/>
    <p:sldId id="313" r:id="rId6"/>
    <p:sldId id="314" r:id="rId7"/>
    <p:sldId id="315" r:id="rId8"/>
    <p:sldId id="265" r:id="rId9"/>
    <p:sldId id="267" r:id="rId10"/>
    <p:sldId id="316" r:id="rId11"/>
    <p:sldId id="271" r:id="rId12"/>
    <p:sldId id="317" r:id="rId13"/>
    <p:sldId id="268" r:id="rId14"/>
    <p:sldId id="270" r:id="rId15"/>
    <p:sldId id="318" r:id="rId16"/>
  </p:sldIdLst>
  <p:sldSz cx="9144000" cy="5143500" type="screen16x9"/>
  <p:notesSz cx="6858000" cy="9144000"/>
  <p:embeddedFontLst>
    <p:embeddedFont>
      <p:font typeface="Albert Sans" panose="020B0604020202020204" charset="0"/>
      <p:regular r:id="rId18"/>
      <p:bold r:id="rId19"/>
      <p:italic r:id="rId20"/>
      <p:boldItalic r:id="rId21"/>
    </p:embeddedFont>
    <p:embeddedFont>
      <p:font typeface="Bahnschrift Condensed" panose="020B0502040204020203" pitchFamily="34" charset="0"/>
      <p:regular r:id="rId22"/>
      <p:bold r:id="rId23"/>
    </p:embeddedFont>
    <p:embeddedFont>
      <p:font typeface="Bahnschrift Light SemiCondensed" panose="020B0502040204020203" pitchFamily="34" charset="0"/>
      <p:regular r:id="rId24"/>
    </p:embeddedFont>
    <p:embeddedFont>
      <p:font typeface="Bebas Neue" panose="020B0604020202020204" charset="0"/>
      <p:regular r:id="rId25"/>
    </p:embeddedFont>
    <p:embeddedFont>
      <p:font typeface="Bernard MT Condensed" panose="02050806060905020404" pitchFamily="18" charset="0"/>
      <p:regular r:id="rId26"/>
    </p:embeddedFont>
    <p:embeddedFont>
      <p:font typeface="Blinker" panose="020B0604020202020204" charset="0"/>
      <p:regular r:id="rId27"/>
      <p:bold r:id="rId28"/>
    </p:embeddedFont>
    <p:embeddedFont>
      <p:font typeface="Blinker SemiBold" panose="020B0604020202020204" charset="0"/>
      <p:regular r:id="rId29"/>
      <p:bold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902">
          <p15:clr>
            <a:srgbClr val="747775"/>
          </p15:clr>
        </p15:guide>
        <p15:guide id="2" pos="5306">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16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92A383-939B-4570-8BD7-C26DFCF6A3CF}">
  <a:tblStyle styleId="{8692A383-939B-4570-8BD7-C26DFCF6A3C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787D528-CC65-4D21-9DCB-FDBA1EA95720}"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5" d="100"/>
          <a:sy n="115" d="100"/>
        </p:scale>
        <p:origin x="542" y="77"/>
      </p:cViewPr>
      <p:guideLst>
        <p:guide orient="horz" pos="2902"/>
        <p:guide pos="530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7aa0519329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7aa0519329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2755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d431007ba2_0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4dda1946d_6_3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40000"/>
          </a:blip>
          <a:srcRect/>
          <a:stretch/>
        </p:blipFill>
        <p:spPr>
          <a:xfrm>
            <a:off x="0" y="0"/>
            <a:ext cx="9144000" cy="5143500"/>
          </a:xfrm>
          <a:prstGeom prst="rect">
            <a:avLst/>
          </a:prstGeom>
          <a:noFill/>
          <a:ln>
            <a:noFill/>
          </a:ln>
        </p:spPr>
      </p:pic>
      <p:sp>
        <p:nvSpPr>
          <p:cNvPr id="10" name="Google Shape;10;p2"/>
          <p:cNvSpPr/>
          <p:nvPr/>
        </p:nvSpPr>
        <p:spPr>
          <a:xfrm rot="5400000">
            <a:off x="-761725" y="1441500"/>
            <a:ext cx="2949900" cy="66900"/>
          </a:xfrm>
          <a:prstGeom prst="rect">
            <a:avLst/>
          </a:prstGeom>
          <a:solidFill>
            <a:srgbClr val="FFFFFF">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360075" y="1466400"/>
            <a:ext cx="4689900" cy="17190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800">
                <a:solidFill>
                  <a:schemeClr val="accent2"/>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1"/>
          </p:nvPr>
        </p:nvSpPr>
        <p:spPr>
          <a:xfrm>
            <a:off x="1360075" y="3477900"/>
            <a:ext cx="2563800" cy="682500"/>
          </a:xfrm>
          <a:prstGeom prst="rect">
            <a:avLst/>
          </a:prstGeom>
          <a:solidFill>
            <a:srgbClr val="191919">
              <a:alpha val="60000"/>
            </a:srgbClr>
          </a:solidFill>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chemeClr val="accen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74"/>
        <p:cNvGrpSpPr/>
        <p:nvPr/>
      </p:nvGrpSpPr>
      <p:grpSpPr>
        <a:xfrm>
          <a:off x="0" y="0"/>
          <a:ext cx="0" cy="0"/>
          <a:chOff x="0" y="0"/>
          <a:chExt cx="0" cy="0"/>
        </a:xfrm>
      </p:grpSpPr>
      <p:pic>
        <p:nvPicPr>
          <p:cNvPr id="75" name="Google Shape;75;p14"/>
          <p:cNvPicPr preferRelativeResize="0"/>
          <p:nvPr/>
        </p:nvPicPr>
        <p:blipFill>
          <a:blip r:embed="rId2">
            <a:alphaModFix amt="31000"/>
          </a:blip>
          <a:stretch>
            <a:fillRect/>
          </a:stretch>
        </p:blipFill>
        <p:spPr>
          <a:xfrm>
            <a:off x="0" y="0"/>
            <a:ext cx="9144000" cy="5143519"/>
          </a:xfrm>
          <a:prstGeom prst="rect">
            <a:avLst/>
          </a:prstGeom>
          <a:noFill/>
          <a:ln>
            <a:noFill/>
          </a:ln>
        </p:spPr>
      </p:pic>
      <p:sp>
        <p:nvSpPr>
          <p:cNvPr id="76" name="Google Shape;76;p14"/>
          <p:cNvSpPr txBox="1">
            <a:spLocks noGrp="1"/>
          </p:cNvSpPr>
          <p:nvPr>
            <p:ph type="title"/>
          </p:nvPr>
        </p:nvSpPr>
        <p:spPr>
          <a:xfrm>
            <a:off x="1064900" y="3619600"/>
            <a:ext cx="5657700" cy="531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77" name="Google Shape;77;p14"/>
          <p:cNvSpPr txBox="1">
            <a:spLocks noGrp="1"/>
          </p:cNvSpPr>
          <p:nvPr>
            <p:ph type="subTitle" idx="1"/>
          </p:nvPr>
        </p:nvSpPr>
        <p:spPr>
          <a:xfrm>
            <a:off x="1064900" y="992000"/>
            <a:ext cx="5657700" cy="2361300"/>
          </a:xfrm>
          <a:prstGeom prst="rect">
            <a:avLst/>
          </a:prstGeom>
          <a:solidFill>
            <a:srgbClr val="191919">
              <a:alpha val="60000"/>
            </a:srgbClr>
          </a:solidFill>
        </p:spPr>
        <p:txBody>
          <a:bodyPr spcFirstLastPara="1" wrap="square" lIns="91425" tIns="91425" rIns="91425" bIns="91425" anchor="ctr" anchorCtr="0">
            <a:noAutofit/>
          </a:bodyPr>
          <a:lstStyle>
            <a:lvl1pPr lvl="0"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78" name="Google Shape;78;p14"/>
          <p:cNvSpPr/>
          <p:nvPr/>
        </p:nvSpPr>
        <p:spPr>
          <a:xfrm rot="5400000">
            <a:off x="-785425" y="1465200"/>
            <a:ext cx="2997300" cy="66900"/>
          </a:xfrm>
          <a:prstGeom prst="rect">
            <a:avLst/>
          </a:prstGeom>
          <a:solidFill>
            <a:srgbClr val="FFFFFF">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92"/>
        <p:cNvGrpSpPr/>
        <p:nvPr/>
      </p:nvGrpSpPr>
      <p:grpSpPr>
        <a:xfrm>
          <a:off x="0" y="0"/>
          <a:ext cx="0" cy="0"/>
          <a:chOff x="0" y="0"/>
          <a:chExt cx="0" cy="0"/>
        </a:xfrm>
      </p:grpSpPr>
      <p:pic>
        <p:nvPicPr>
          <p:cNvPr id="93" name="Google Shape;93;p19"/>
          <p:cNvPicPr preferRelativeResize="0"/>
          <p:nvPr/>
        </p:nvPicPr>
        <p:blipFill rotWithShape="1">
          <a:blip r:embed="rId2">
            <a:alphaModFix amt="40000"/>
          </a:blip>
          <a:srcRect/>
          <a:stretch/>
        </p:blipFill>
        <p:spPr>
          <a:xfrm>
            <a:off x="0" y="0"/>
            <a:ext cx="9144000" cy="5143500"/>
          </a:xfrm>
          <a:prstGeom prst="rect">
            <a:avLst/>
          </a:prstGeom>
          <a:noFill/>
          <a:ln>
            <a:noFill/>
          </a:ln>
        </p:spPr>
      </p:pic>
      <p:sp>
        <p:nvSpPr>
          <p:cNvPr id="94" name="Google Shape;94;p19"/>
          <p:cNvSpPr txBox="1">
            <a:spLocks noGrp="1"/>
          </p:cNvSpPr>
          <p:nvPr>
            <p:ph type="title"/>
          </p:nvPr>
        </p:nvSpPr>
        <p:spPr>
          <a:xfrm>
            <a:off x="1064900" y="1795225"/>
            <a:ext cx="3249000" cy="16320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5" name="Google Shape;95;p19"/>
          <p:cNvSpPr txBox="1">
            <a:spLocks noGrp="1"/>
          </p:cNvSpPr>
          <p:nvPr>
            <p:ph type="subTitle" idx="1"/>
          </p:nvPr>
        </p:nvSpPr>
        <p:spPr>
          <a:xfrm>
            <a:off x="1064900" y="3427211"/>
            <a:ext cx="3249000" cy="1026000"/>
          </a:xfrm>
          <a:prstGeom prst="rect">
            <a:avLst/>
          </a:prstGeom>
          <a:solidFill>
            <a:srgbClr val="191919">
              <a:alpha val="60000"/>
            </a:srgbClr>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6" name="Google Shape;96;p19"/>
          <p:cNvSpPr>
            <a:spLocks noGrp="1"/>
          </p:cNvSpPr>
          <p:nvPr>
            <p:ph type="pic" idx="2"/>
          </p:nvPr>
        </p:nvSpPr>
        <p:spPr>
          <a:xfrm>
            <a:off x="5113025" y="690300"/>
            <a:ext cx="3317700" cy="3762900"/>
          </a:xfrm>
          <a:prstGeom prst="rect">
            <a:avLst/>
          </a:prstGeom>
          <a:noFill/>
          <a:ln>
            <a:noFill/>
          </a:ln>
        </p:spPr>
      </p:sp>
      <p:sp>
        <p:nvSpPr>
          <p:cNvPr id="97" name="Google Shape;97;p19"/>
          <p:cNvSpPr/>
          <p:nvPr/>
        </p:nvSpPr>
        <p:spPr>
          <a:xfrm rot="5400000">
            <a:off x="-925075" y="1604850"/>
            <a:ext cx="3276600" cy="66900"/>
          </a:xfrm>
          <a:prstGeom prst="rect">
            <a:avLst/>
          </a:prstGeom>
          <a:solidFill>
            <a:srgbClr val="FFFFFF">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13"/>
        <p:cNvGrpSpPr/>
        <p:nvPr/>
      </p:nvGrpSpPr>
      <p:grpSpPr>
        <a:xfrm>
          <a:off x="0" y="0"/>
          <a:ext cx="0" cy="0"/>
          <a:chOff x="0" y="0"/>
          <a:chExt cx="0" cy="0"/>
        </a:xfrm>
      </p:grpSpPr>
      <p:pic>
        <p:nvPicPr>
          <p:cNvPr id="114" name="Google Shape;114;p23"/>
          <p:cNvPicPr preferRelativeResize="0"/>
          <p:nvPr/>
        </p:nvPicPr>
        <p:blipFill rotWithShape="1">
          <a:blip r:embed="rId2">
            <a:alphaModFix amt="40000"/>
          </a:blip>
          <a:srcRect/>
          <a:stretch/>
        </p:blipFill>
        <p:spPr>
          <a:xfrm>
            <a:off x="0" y="0"/>
            <a:ext cx="9144000" cy="5143500"/>
          </a:xfrm>
          <a:prstGeom prst="rect">
            <a:avLst/>
          </a:prstGeom>
          <a:noFill/>
          <a:ln>
            <a:noFill/>
          </a:ln>
        </p:spPr>
      </p:pic>
      <p:sp>
        <p:nvSpPr>
          <p:cNvPr id="115" name="Google Shape;115;p23"/>
          <p:cNvSpPr txBox="1">
            <a:spLocks noGrp="1"/>
          </p:cNvSpPr>
          <p:nvPr>
            <p:ph type="title"/>
          </p:nvPr>
        </p:nvSpPr>
        <p:spPr>
          <a:xfrm>
            <a:off x="1071675" y="445025"/>
            <a:ext cx="735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rgbClr val="FFFFFF"/>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6" name="Google Shape;116;p23"/>
          <p:cNvSpPr txBox="1">
            <a:spLocks noGrp="1"/>
          </p:cNvSpPr>
          <p:nvPr>
            <p:ph type="subTitle" idx="1"/>
          </p:nvPr>
        </p:nvSpPr>
        <p:spPr>
          <a:xfrm>
            <a:off x="1071675" y="3636838"/>
            <a:ext cx="5322300" cy="615900"/>
          </a:xfrm>
          <a:prstGeom prst="rect">
            <a:avLst/>
          </a:prstGeom>
          <a:solidFill>
            <a:srgbClr val="191919">
              <a:alpha val="60000"/>
            </a:srgbClr>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solidFill>
                  <a:srgbClr val="FFFFFF"/>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23"/>
          <p:cNvSpPr txBox="1">
            <a:spLocks noGrp="1"/>
          </p:cNvSpPr>
          <p:nvPr>
            <p:ph type="subTitle" idx="2"/>
          </p:nvPr>
        </p:nvSpPr>
        <p:spPr>
          <a:xfrm>
            <a:off x="1071675" y="2159863"/>
            <a:ext cx="5322300" cy="615900"/>
          </a:xfrm>
          <a:prstGeom prst="rect">
            <a:avLst/>
          </a:prstGeom>
          <a:solidFill>
            <a:srgbClr val="191919">
              <a:alpha val="60000"/>
            </a:srgbClr>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solidFill>
                  <a:srgbClr val="FFFFFF"/>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 name="Google Shape;118;p23"/>
          <p:cNvSpPr txBox="1">
            <a:spLocks noGrp="1"/>
          </p:cNvSpPr>
          <p:nvPr>
            <p:ph type="subTitle" idx="3"/>
          </p:nvPr>
        </p:nvSpPr>
        <p:spPr>
          <a:xfrm>
            <a:off x="1071675" y="1600963"/>
            <a:ext cx="53223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rgbClr val="FFFFFF"/>
                </a:solidFill>
                <a:latin typeface="Blinker SemiBold"/>
                <a:ea typeface="Blinker SemiBold"/>
                <a:cs typeface="Blinker SemiBold"/>
                <a:sym typeface="Blinker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9" name="Google Shape;119;p23"/>
          <p:cNvSpPr txBox="1">
            <a:spLocks noGrp="1"/>
          </p:cNvSpPr>
          <p:nvPr>
            <p:ph type="subTitle" idx="4"/>
          </p:nvPr>
        </p:nvSpPr>
        <p:spPr>
          <a:xfrm>
            <a:off x="1071675" y="3077937"/>
            <a:ext cx="53223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rgbClr val="FFFFFF"/>
                </a:solidFill>
                <a:latin typeface="Blinker SemiBold"/>
                <a:ea typeface="Blinker SemiBold"/>
                <a:cs typeface="Blinker SemiBold"/>
                <a:sym typeface="Blinker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0" name="Google Shape;120;p23"/>
          <p:cNvSpPr/>
          <p:nvPr/>
        </p:nvSpPr>
        <p:spPr>
          <a:xfrm rot="5400000">
            <a:off x="-219775" y="4177025"/>
            <a:ext cx="1866000" cy="66900"/>
          </a:xfrm>
          <a:prstGeom prst="rect">
            <a:avLst/>
          </a:prstGeom>
          <a:solidFill>
            <a:srgbClr val="FFFFFF">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21"/>
        <p:cNvGrpSpPr/>
        <p:nvPr/>
      </p:nvGrpSpPr>
      <p:grpSpPr>
        <a:xfrm>
          <a:off x="0" y="0"/>
          <a:ext cx="0" cy="0"/>
          <a:chOff x="0" y="0"/>
          <a:chExt cx="0" cy="0"/>
        </a:xfrm>
      </p:grpSpPr>
      <p:pic>
        <p:nvPicPr>
          <p:cNvPr id="122" name="Google Shape;122;p24"/>
          <p:cNvPicPr preferRelativeResize="0"/>
          <p:nvPr/>
        </p:nvPicPr>
        <p:blipFill>
          <a:blip r:embed="rId2">
            <a:alphaModFix amt="25000"/>
          </a:blip>
          <a:stretch>
            <a:fillRect/>
          </a:stretch>
        </p:blipFill>
        <p:spPr>
          <a:xfrm>
            <a:off x="0" y="0"/>
            <a:ext cx="9144000" cy="5143500"/>
          </a:xfrm>
          <a:prstGeom prst="rect">
            <a:avLst/>
          </a:prstGeom>
          <a:noFill/>
          <a:ln>
            <a:noFill/>
          </a:ln>
        </p:spPr>
      </p:pic>
      <p:sp>
        <p:nvSpPr>
          <p:cNvPr id="123" name="Google Shape;123;p24"/>
          <p:cNvSpPr txBox="1">
            <a:spLocks noGrp="1"/>
          </p:cNvSpPr>
          <p:nvPr>
            <p:ph type="title"/>
          </p:nvPr>
        </p:nvSpPr>
        <p:spPr>
          <a:xfrm>
            <a:off x="1064900" y="445025"/>
            <a:ext cx="735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4" name="Google Shape;124;p24"/>
          <p:cNvSpPr txBox="1">
            <a:spLocks noGrp="1"/>
          </p:cNvSpPr>
          <p:nvPr>
            <p:ph type="subTitle" idx="1"/>
          </p:nvPr>
        </p:nvSpPr>
        <p:spPr>
          <a:xfrm>
            <a:off x="4747175" y="1553325"/>
            <a:ext cx="3227100" cy="2751900"/>
          </a:xfrm>
          <a:prstGeom prst="rect">
            <a:avLst/>
          </a:prstGeom>
          <a:solidFill>
            <a:srgbClr val="191919">
              <a:alpha val="60000"/>
            </a:srgbClr>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24"/>
          <p:cNvSpPr txBox="1">
            <a:spLocks noGrp="1"/>
          </p:cNvSpPr>
          <p:nvPr>
            <p:ph type="subTitle" idx="2"/>
          </p:nvPr>
        </p:nvSpPr>
        <p:spPr>
          <a:xfrm>
            <a:off x="1064900" y="1553325"/>
            <a:ext cx="3227100" cy="2751900"/>
          </a:xfrm>
          <a:prstGeom prst="rect">
            <a:avLst/>
          </a:prstGeom>
          <a:solidFill>
            <a:srgbClr val="191919">
              <a:alpha val="60000"/>
            </a:srgbClr>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 name="Google Shape;126;p24"/>
          <p:cNvSpPr/>
          <p:nvPr/>
        </p:nvSpPr>
        <p:spPr>
          <a:xfrm rot="5400000">
            <a:off x="-1041475" y="3386300"/>
            <a:ext cx="3509400" cy="66900"/>
          </a:xfrm>
          <a:prstGeom prst="rect">
            <a:avLst/>
          </a:prstGeom>
          <a:solidFill>
            <a:srgbClr val="FFFFFF">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27"/>
        <p:cNvGrpSpPr/>
        <p:nvPr/>
      </p:nvGrpSpPr>
      <p:grpSpPr>
        <a:xfrm>
          <a:off x="0" y="0"/>
          <a:ext cx="0" cy="0"/>
          <a:chOff x="0" y="0"/>
          <a:chExt cx="0" cy="0"/>
        </a:xfrm>
      </p:grpSpPr>
      <p:pic>
        <p:nvPicPr>
          <p:cNvPr id="128" name="Google Shape;128;p25"/>
          <p:cNvPicPr preferRelativeResize="0"/>
          <p:nvPr/>
        </p:nvPicPr>
        <p:blipFill rotWithShape="1">
          <a:blip r:embed="rId2">
            <a:alphaModFix amt="40000"/>
          </a:blip>
          <a:srcRect/>
          <a:stretch/>
        </p:blipFill>
        <p:spPr>
          <a:xfrm>
            <a:off x="0" y="0"/>
            <a:ext cx="9144000" cy="5143500"/>
          </a:xfrm>
          <a:prstGeom prst="rect">
            <a:avLst/>
          </a:prstGeom>
          <a:noFill/>
          <a:ln>
            <a:noFill/>
          </a:ln>
        </p:spPr>
      </p:pic>
      <p:sp>
        <p:nvSpPr>
          <p:cNvPr id="129" name="Google Shape;129;p25"/>
          <p:cNvSpPr txBox="1">
            <a:spLocks noGrp="1"/>
          </p:cNvSpPr>
          <p:nvPr>
            <p:ph type="title"/>
          </p:nvPr>
        </p:nvSpPr>
        <p:spPr>
          <a:xfrm>
            <a:off x="1064900" y="445025"/>
            <a:ext cx="735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0" name="Google Shape;130;p25"/>
          <p:cNvSpPr txBox="1">
            <a:spLocks noGrp="1"/>
          </p:cNvSpPr>
          <p:nvPr>
            <p:ph type="subTitle" idx="1"/>
          </p:nvPr>
        </p:nvSpPr>
        <p:spPr>
          <a:xfrm>
            <a:off x="1064901" y="3256622"/>
            <a:ext cx="2202300" cy="869400"/>
          </a:xfrm>
          <a:prstGeom prst="rect">
            <a:avLst/>
          </a:prstGeom>
          <a:solidFill>
            <a:srgbClr val="191919">
              <a:alpha val="60000"/>
            </a:srgbClr>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1" name="Google Shape;131;p25"/>
          <p:cNvSpPr txBox="1">
            <a:spLocks noGrp="1"/>
          </p:cNvSpPr>
          <p:nvPr>
            <p:ph type="subTitle" idx="2"/>
          </p:nvPr>
        </p:nvSpPr>
        <p:spPr>
          <a:xfrm>
            <a:off x="3643242" y="3256622"/>
            <a:ext cx="2202300" cy="869400"/>
          </a:xfrm>
          <a:prstGeom prst="rect">
            <a:avLst/>
          </a:prstGeom>
          <a:solidFill>
            <a:srgbClr val="191919">
              <a:alpha val="60000"/>
            </a:srgbClr>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2" name="Google Shape;132;p25"/>
          <p:cNvSpPr txBox="1">
            <a:spLocks noGrp="1"/>
          </p:cNvSpPr>
          <p:nvPr>
            <p:ph type="subTitle" idx="3"/>
          </p:nvPr>
        </p:nvSpPr>
        <p:spPr>
          <a:xfrm>
            <a:off x="6221591" y="3256622"/>
            <a:ext cx="2202300" cy="869400"/>
          </a:xfrm>
          <a:prstGeom prst="rect">
            <a:avLst/>
          </a:prstGeom>
          <a:solidFill>
            <a:srgbClr val="191919">
              <a:alpha val="60000"/>
            </a:srgbClr>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 name="Google Shape;133;p25"/>
          <p:cNvSpPr txBox="1">
            <a:spLocks noGrp="1"/>
          </p:cNvSpPr>
          <p:nvPr>
            <p:ph type="subTitle" idx="4"/>
          </p:nvPr>
        </p:nvSpPr>
        <p:spPr>
          <a:xfrm>
            <a:off x="1064900" y="2728920"/>
            <a:ext cx="22023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linker SemiBold"/>
                <a:ea typeface="Blinker SemiBold"/>
                <a:cs typeface="Blinker SemiBold"/>
                <a:sym typeface="Blinker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4" name="Google Shape;134;p25"/>
          <p:cNvSpPr txBox="1">
            <a:spLocks noGrp="1"/>
          </p:cNvSpPr>
          <p:nvPr>
            <p:ph type="subTitle" idx="5"/>
          </p:nvPr>
        </p:nvSpPr>
        <p:spPr>
          <a:xfrm>
            <a:off x="3643246" y="2728920"/>
            <a:ext cx="22023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linker SemiBold"/>
                <a:ea typeface="Blinker SemiBold"/>
                <a:cs typeface="Blinker SemiBold"/>
                <a:sym typeface="Blinker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5" name="Google Shape;135;p25"/>
          <p:cNvSpPr txBox="1">
            <a:spLocks noGrp="1"/>
          </p:cNvSpPr>
          <p:nvPr>
            <p:ph type="subTitle" idx="6"/>
          </p:nvPr>
        </p:nvSpPr>
        <p:spPr>
          <a:xfrm>
            <a:off x="6221591" y="2728920"/>
            <a:ext cx="22023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linker SemiBold"/>
                <a:ea typeface="Blinker SemiBold"/>
                <a:cs typeface="Blinker SemiBold"/>
                <a:sym typeface="Blinker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6" name="Google Shape;136;p25"/>
          <p:cNvSpPr/>
          <p:nvPr/>
        </p:nvSpPr>
        <p:spPr>
          <a:xfrm rot="5400000">
            <a:off x="-834625" y="1514400"/>
            <a:ext cx="3095700" cy="66900"/>
          </a:xfrm>
          <a:prstGeom prst="rect">
            <a:avLst/>
          </a:prstGeom>
          <a:solidFill>
            <a:srgbClr val="FFFFFF">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37"/>
        <p:cNvGrpSpPr/>
        <p:nvPr/>
      </p:nvGrpSpPr>
      <p:grpSpPr>
        <a:xfrm>
          <a:off x="0" y="0"/>
          <a:ext cx="0" cy="0"/>
          <a:chOff x="0" y="0"/>
          <a:chExt cx="0" cy="0"/>
        </a:xfrm>
      </p:grpSpPr>
      <p:pic>
        <p:nvPicPr>
          <p:cNvPr id="138" name="Google Shape;138;p26"/>
          <p:cNvPicPr preferRelativeResize="0"/>
          <p:nvPr/>
        </p:nvPicPr>
        <p:blipFill rotWithShape="1">
          <a:blip r:embed="rId2">
            <a:alphaModFix amt="24000"/>
          </a:blip>
          <a:srcRect/>
          <a:stretch/>
        </p:blipFill>
        <p:spPr>
          <a:xfrm>
            <a:off x="0" y="0"/>
            <a:ext cx="9144000" cy="5143500"/>
          </a:xfrm>
          <a:prstGeom prst="rect">
            <a:avLst/>
          </a:prstGeom>
          <a:noFill/>
          <a:ln>
            <a:noFill/>
          </a:ln>
        </p:spPr>
      </p:pic>
      <p:sp>
        <p:nvSpPr>
          <p:cNvPr id="139" name="Google Shape;139;p26"/>
          <p:cNvSpPr txBox="1">
            <a:spLocks noGrp="1"/>
          </p:cNvSpPr>
          <p:nvPr>
            <p:ph type="title"/>
          </p:nvPr>
        </p:nvSpPr>
        <p:spPr>
          <a:xfrm>
            <a:off x="1064900" y="445025"/>
            <a:ext cx="735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0" name="Google Shape;140;p26"/>
          <p:cNvSpPr txBox="1">
            <a:spLocks noGrp="1"/>
          </p:cNvSpPr>
          <p:nvPr>
            <p:ph type="subTitle" idx="1"/>
          </p:nvPr>
        </p:nvSpPr>
        <p:spPr>
          <a:xfrm>
            <a:off x="1064900" y="2298275"/>
            <a:ext cx="1978200" cy="665400"/>
          </a:xfrm>
          <a:prstGeom prst="rect">
            <a:avLst/>
          </a:prstGeom>
          <a:solidFill>
            <a:srgbClr val="191919">
              <a:alpha val="60000"/>
            </a:srgbClr>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1" name="Google Shape;141;p26"/>
          <p:cNvSpPr txBox="1">
            <a:spLocks noGrp="1"/>
          </p:cNvSpPr>
          <p:nvPr>
            <p:ph type="subTitle" idx="2"/>
          </p:nvPr>
        </p:nvSpPr>
        <p:spPr>
          <a:xfrm>
            <a:off x="5085750" y="2298275"/>
            <a:ext cx="1978200" cy="665400"/>
          </a:xfrm>
          <a:prstGeom prst="rect">
            <a:avLst/>
          </a:prstGeom>
          <a:solidFill>
            <a:srgbClr val="191919">
              <a:alpha val="60000"/>
            </a:srgbClr>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2" name="Google Shape;142;p26"/>
          <p:cNvSpPr txBox="1">
            <a:spLocks noGrp="1"/>
          </p:cNvSpPr>
          <p:nvPr>
            <p:ph type="subTitle" idx="3"/>
          </p:nvPr>
        </p:nvSpPr>
        <p:spPr>
          <a:xfrm>
            <a:off x="1064900" y="3731675"/>
            <a:ext cx="1978200" cy="665400"/>
          </a:xfrm>
          <a:prstGeom prst="rect">
            <a:avLst/>
          </a:prstGeom>
          <a:solidFill>
            <a:srgbClr val="191919">
              <a:alpha val="60000"/>
            </a:srgbClr>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3" name="Google Shape;143;p26"/>
          <p:cNvSpPr txBox="1">
            <a:spLocks noGrp="1"/>
          </p:cNvSpPr>
          <p:nvPr>
            <p:ph type="subTitle" idx="4"/>
          </p:nvPr>
        </p:nvSpPr>
        <p:spPr>
          <a:xfrm>
            <a:off x="5085750" y="3731675"/>
            <a:ext cx="1978200" cy="665400"/>
          </a:xfrm>
          <a:prstGeom prst="rect">
            <a:avLst/>
          </a:prstGeom>
          <a:solidFill>
            <a:srgbClr val="191919">
              <a:alpha val="60000"/>
            </a:srgbClr>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26"/>
          <p:cNvSpPr txBox="1">
            <a:spLocks noGrp="1"/>
          </p:cNvSpPr>
          <p:nvPr>
            <p:ph type="subTitle" idx="5"/>
          </p:nvPr>
        </p:nvSpPr>
        <p:spPr>
          <a:xfrm>
            <a:off x="1064900" y="1921175"/>
            <a:ext cx="197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linker SemiBold"/>
                <a:ea typeface="Blinker SemiBold"/>
                <a:cs typeface="Blinker SemiBold"/>
                <a:sym typeface="Blinker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5" name="Google Shape;145;p26"/>
          <p:cNvSpPr txBox="1">
            <a:spLocks noGrp="1"/>
          </p:cNvSpPr>
          <p:nvPr>
            <p:ph type="subTitle" idx="6"/>
          </p:nvPr>
        </p:nvSpPr>
        <p:spPr>
          <a:xfrm>
            <a:off x="1064900" y="3354650"/>
            <a:ext cx="197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linker SemiBold"/>
                <a:ea typeface="Blinker SemiBold"/>
                <a:cs typeface="Blinker SemiBold"/>
                <a:sym typeface="Blinker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6" name="Google Shape;146;p26"/>
          <p:cNvSpPr txBox="1">
            <a:spLocks noGrp="1"/>
          </p:cNvSpPr>
          <p:nvPr>
            <p:ph type="subTitle" idx="7"/>
          </p:nvPr>
        </p:nvSpPr>
        <p:spPr>
          <a:xfrm>
            <a:off x="5085750" y="1921175"/>
            <a:ext cx="197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linker SemiBold"/>
                <a:ea typeface="Blinker SemiBold"/>
                <a:cs typeface="Blinker SemiBold"/>
                <a:sym typeface="Blinker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7" name="Google Shape;147;p26"/>
          <p:cNvSpPr txBox="1">
            <a:spLocks noGrp="1"/>
          </p:cNvSpPr>
          <p:nvPr>
            <p:ph type="subTitle" idx="8"/>
          </p:nvPr>
        </p:nvSpPr>
        <p:spPr>
          <a:xfrm>
            <a:off x="5085750" y="3354650"/>
            <a:ext cx="197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linker SemiBold"/>
                <a:ea typeface="Blinker SemiBold"/>
                <a:cs typeface="Blinker SemiBold"/>
                <a:sym typeface="Blinker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8" name="Google Shape;148;p26"/>
          <p:cNvSpPr/>
          <p:nvPr/>
        </p:nvSpPr>
        <p:spPr>
          <a:xfrm rot="5400000">
            <a:off x="-905725" y="3522250"/>
            <a:ext cx="3237900" cy="66900"/>
          </a:xfrm>
          <a:prstGeom prst="rect">
            <a:avLst/>
          </a:prstGeom>
          <a:solidFill>
            <a:srgbClr val="FFFFFF">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80"/>
        <p:cNvGrpSpPr/>
        <p:nvPr/>
      </p:nvGrpSpPr>
      <p:grpSpPr>
        <a:xfrm>
          <a:off x="0" y="0"/>
          <a:ext cx="0" cy="0"/>
          <a:chOff x="0" y="0"/>
          <a:chExt cx="0" cy="0"/>
        </a:xfrm>
      </p:grpSpPr>
      <p:pic>
        <p:nvPicPr>
          <p:cNvPr id="181" name="Google Shape;181;p30"/>
          <p:cNvPicPr preferRelativeResize="0"/>
          <p:nvPr/>
        </p:nvPicPr>
        <p:blipFill>
          <a:blip r:embed="rId2">
            <a:alphaModFix amt="31000"/>
          </a:blip>
          <a:stretch>
            <a:fillRect/>
          </a:stretch>
        </p:blipFill>
        <p:spPr>
          <a:xfrm>
            <a:off x="0" y="0"/>
            <a:ext cx="9144000" cy="5143519"/>
          </a:xfrm>
          <a:prstGeom prst="rect">
            <a:avLst/>
          </a:prstGeom>
          <a:noFill/>
          <a:ln>
            <a:noFill/>
          </a:ln>
        </p:spPr>
      </p:pic>
      <p:sp>
        <p:nvSpPr>
          <p:cNvPr id="182" name="Google Shape;182;p30"/>
          <p:cNvSpPr/>
          <p:nvPr/>
        </p:nvSpPr>
        <p:spPr>
          <a:xfrm rot="5400000">
            <a:off x="-1603675" y="2824475"/>
            <a:ext cx="4633800" cy="66900"/>
          </a:xfrm>
          <a:prstGeom prst="rect">
            <a:avLst/>
          </a:prstGeom>
          <a:solidFill>
            <a:srgbClr val="FFFFFF">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83"/>
        <p:cNvGrpSpPr/>
        <p:nvPr/>
      </p:nvGrpSpPr>
      <p:grpSpPr>
        <a:xfrm>
          <a:off x="0" y="0"/>
          <a:ext cx="0" cy="0"/>
          <a:chOff x="0" y="0"/>
          <a:chExt cx="0" cy="0"/>
        </a:xfrm>
      </p:grpSpPr>
      <p:pic>
        <p:nvPicPr>
          <p:cNvPr id="184" name="Google Shape;184;p31"/>
          <p:cNvPicPr preferRelativeResize="0"/>
          <p:nvPr/>
        </p:nvPicPr>
        <p:blipFill rotWithShape="1">
          <a:blip r:embed="rId2">
            <a:alphaModFix amt="40000"/>
          </a:blip>
          <a:srcRect/>
          <a:stretch/>
        </p:blipFill>
        <p:spPr>
          <a:xfrm>
            <a:off x="0" y="0"/>
            <a:ext cx="9144000" cy="5143500"/>
          </a:xfrm>
          <a:prstGeom prst="rect">
            <a:avLst/>
          </a:prstGeom>
          <a:noFill/>
          <a:ln>
            <a:noFill/>
          </a:ln>
        </p:spPr>
      </p:pic>
      <p:sp>
        <p:nvSpPr>
          <p:cNvPr id="185" name="Google Shape;185;p31"/>
          <p:cNvSpPr/>
          <p:nvPr/>
        </p:nvSpPr>
        <p:spPr>
          <a:xfrm rot="5400000">
            <a:off x="103625" y="576150"/>
            <a:ext cx="1219200" cy="66900"/>
          </a:xfrm>
          <a:prstGeom prst="rect">
            <a:avLst/>
          </a:prstGeom>
          <a:solidFill>
            <a:srgbClr val="FFFFFF">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pic>
        <p:nvPicPr>
          <p:cNvPr id="14" name="Google Shape;14;p3"/>
          <p:cNvPicPr preferRelativeResize="0"/>
          <p:nvPr/>
        </p:nvPicPr>
        <p:blipFill rotWithShape="1">
          <a:blip r:embed="rId2">
            <a:alphaModFix amt="34000"/>
          </a:blip>
          <a:srcRect/>
          <a:stretch/>
        </p:blipFill>
        <p:spPr>
          <a:xfrm>
            <a:off x="0" y="0"/>
            <a:ext cx="9144000" cy="5143500"/>
          </a:xfrm>
          <a:prstGeom prst="rect">
            <a:avLst/>
          </a:prstGeom>
          <a:noFill/>
          <a:ln>
            <a:noFill/>
          </a:ln>
        </p:spPr>
      </p:pic>
      <p:sp>
        <p:nvSpPr>
          <p:cNvPr id="15" name="Google Shape;15;p3"/>
          <p:cNvSpPr txBox="1">
            <a:spLocks noGrp="1"/>
          </p:cNvSpPr>
          <p:nvPr>
            <p:ph type="title"/>
          </p:nvPr>
        </p:nvSpPr>
        <p:spPr>
          <a:xfrm>
            <a:off x="1064900" y="2362038"/>
            <a:ext cx="59589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1064900" y="1520238"/>
            <a:ext cx="1061100" cy="841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5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7" name="Google Shape;17;p3"/>
          <p:cNvSpPr txBox="1">
            <a:spLocks noGrp="1"/>
          </p:cNvSpPr>
          <p:nvPr>
            <p:ph type="subTitle" idx="1"/>
          </p:nvPr>
        </p:nvSpPr>
        <p:spPr>
          <a:xfrm>
            <a:off x="1064900" y="3190967"/>
            <a:ext cx="5958900" cy="432300"/>
          </a:xfrm>
          <a:prstGeom prst="rect">
            <a:avLst/>
          </a:prstGeom>
          <a:solidFill>
            <a:srgbClr val="191919">
              <a:alpha val="60000"/>
            </a:srgbClr>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 name="Google Shape;18;p3"/>
          <p:cNvSpPr/>
          <p:nvPr/>
        </p:nvSpPr>
        <p:spPr>
          <a:xfrm rot="5400000">
            <a:off x="-769975" y="1449750"/>
            <a:ext cx="2966400" cy="66900"/>
          </a:xfrm>
          <a:prstGeom prst="rect">
            <a:avLst/>
          </a:prstGeom>
          <a:solidFill>
            <a:srgbClr val="FFFFFF">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pic>
        <p:nvPicPr>
          <p:cNvPr id="33" name="Google Shape;33;p6"/>
          <p:cNvPicPr preferRelativeResize="0"/>
          <p:nvPr/>
        </p:nvPicPr>
        <p:blipFill rotWithShape="1">
          <a:blip r:embed="rId2">
            <a:alphaModFix amt="25000"/>
          </a:blip>
          <a:srcRect/>
          <a:stretch/>
        </p:blipFill>
        <p:spPr>
          <a:xfrm>
            <a:off x="0" y="0"/>
            <a:ext cx="9144000" cy="5143500"/>
          </a:xfrm>
          <a:prstGeom prst="rect">
            <a:avLst/>
          </a:prstGeom>
          <a:noFill/>
          <a:ln>
            <a:noFill/>
          </a:ln>
        </p:spPr>
      </p:pic>
      <p:sp>
        <p:nvSpPr>
          <p:cNvPr id="34" name="Google Shape;34;p6"/>
          <p:cNvSpPr txBox="1">
            <a:spLocks noGrp="1"/>
          </p:cNvSpPr>
          <p:nvPr>
            <p:ph type="title"/>
          </p:nvPr>
        </p:nvSpPr>
        <p:spPr>
          <a:xfrm>
            <a:off x="1064900" y="445025"/>
            <a:ext cx="735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
        <p:cNvGrpSpPr/>
        <p:nvPr/>
      </p:nvGrpSpPr>
      <p:grpSpPr>
        <a:xfrm>
          <a:off x="0" y="0"/>
          <a:ext cx="0" cy="0"/>
          <a:chOff x="0" y="0"/>
          <a:chExt cx="0" cy="0"/>
        </a:xfrm>
      </p:grpSpPr>
      <p:pic>
        <p:nvPicPr>
          <p:cNvPr id="36" name="Google Shape;36;p7"/>
          <p:cNvPicPr preferRelativeResize="0"/>
          <p:nvPr/>
        </p:nvPicPr>
        <p:blipFill rotWithShape="1">
          <a:blip r:embed="rId2">
            <a:alphaModFix amt="40000"/>
          </a:blip>
          <a:srcRect/>
          <a:stretch/>
        </p:blipFill>
        <p:spPr>
          <a:xfrm>
            <a:off x="0" y="0"/>
            <a:ext cx="9144000" cy="5143500"/>
          </a:xfrm>
          <a:prstGeom prst="rect">
            <a:avLst/>
          </a:prstGeom>
          <a:noFill/>
          <a:ln>
            <a:noFill/>
          </a:ln>
        </p:spPr>
      </p:pic>
      <p:sp>
        <p:nvSpPr>
          <p:cNvPr id="37" name="Google Shape;37;p7"/>
          <p:cNvSpPr txBox="1">
            <a:spLocks noGrp="1"/>
          </p:cNvSpPr>
          <p:nvPr>
            <p:ph type="title"/>
          </p:nvPr>
        </p:nvSpPr>
        <p:spPr>
          <a:xfrm>
            <a:off x="1064900" y="1196250"/>
            <a:ext cx="4505400" cy="6981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 name="Google Shape;38;p7"/>
          <p:cNvSpPr txBox="1">
            <a:spLocks noGrp="1"/>
          </p:cNvSpPr>
          <p:nvPr>
            <p:ph type="subTitle" idx="1"/>
          </p:nvPr>
        </p:nvSpPr>
        <p:spPr>
          <a:xfrm>
            <a:off x="1064900" y="1894350"/>
            <a:ext cx="4505400" cy="2052900"/>
          </a:xfrm>
          <a:prstGeom prst="rect">
            <a:avLst/>
          </a:prstGeom>
          <a:solidFill>
            <a:srgbClr val="191919">
              <a:alpha val="60000"/>
            </a:srgbClr>
          </a:solidFill>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Albert Sans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39" name="Google Shape;39;p7"/>
          <p:cNvSpPr/>
          <p:nvPr/>
        </p:nvSpPr>
        <p:spPr>
          <a:xfrm rot="5400000">
            <a:off x="-114475" y="794250"/>
            <a:ext cx="1655400" cy="66900"/>
          </a:xfrm>
          <a:prstGeom prst="rect">
            <a:avLst/>
          </a:prstGeom>
          <a:solidFill>
            <a:srgbClr val="FFFFFF">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0"/>
        <p:cNvGrpSpPr/>
        <p:nvPr/>
      </p:nvGrpSpPr>
      <p:grpSpPr>
        <a:xfrm>
          <a:off x="0" y="0"/>
          <a:ext cx="0" cy="0"/>
          <a:chOff x="0" y="0"/>
          <a:chExt cx="0" cy="0"/>
        </a:xfrm>
      </p:grpSpPr>
      <p:pic>
        <p:nvPicPr>
          <p:cNvPr id="41" name="Google Shape;41;p8"/>
          <p:cNvPicPr preferRelativeResize="0"/>
          <p:nvPr/>
        </p:nvPicPr>
        <p:blipFill rotWithShape="1">
          <a:blip r:embed="rId2">
            <a:alphaModFix amt="34000"/>
          </a:blip>
          <a:srcRect/>
          <a:stretch/>
        </p:blipFill>
        <p:spPr>
          <a:xfrm>
            <a:off x="0" y="0"/>
            <a:ext cx="9144000" cy="5143500"/>
          </a:xfrm>
          <a:prstGeom prst="rect">
            <a:avLst/>
          </a:prstGeom>
          <a:noFill/>
          <a:ln>
            <a:noFill/>
          </a:ln>
        </p:spPr>
      </p:pic>
      <p:sp>
        <p:nvSpPr>
          <p:cNvPr id="42" name="Google Shape;42;p8"/>
          <p:cNvSpPr txBox="1">
            <a:spLocks noGrp="1"/>
          </p:cNvSpPr>
          <p:nvPr>
            <p:ph type="title"/>
          </p:nvPr>
        </p:nvSpPr>
        <p:spPr>
          <a:xfrm>
            <a:off x="1064900" y="1840900"/>
            <a:ext cx="4474800" cy="1954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3" name="Google Shape;43;p8"/>
          <p:cNvSpPr/>
          <p:nvPr/>
        </p:nvSpPr>
        <p:spPr>
          <a:xfrm rot="5400000">
            <a:off x="-801025" y="3627100"/>
            <a:ext cx="3028500" cy="66900"/>
          </a:xfrm>
          <a:prstGeom prst="rect">
            <a:avLst/>
          </a:prstGeom>
          <a:solidFill>
            <a:srgbClr val="FFFFFF">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pic>
        <p:nvPicPr>
          <p:cNvPr id="45" name="Google Shape;45;p9"/>
          <p:cNvPicPr preferRelativeResize="0"/>
          <p:nvPr/>
        </p:nvPicPr>
        <p:blipFill>
          <a:blip r:embed="rId2">
            <a:alphaModFix amt="28000"/>
          </a:blip>
          <a:stretch>
            <a:fillRect/>
          </a:stretch>
        </p:blipFill>
        <p:spPr>
          <a:xfrm>
            <a:off x="0" y="0"/>
            <a:ext cx="9144000" cy="5143519"/>
          </a:xfrm>
          <a:prstGeom prst="rect">
            <a:avLst/>
          </a:prstGeom>
          <a:noFill/>
          <a:ln>
            <a:noFill/>
          </a:ln>
        </p:spPr>
      </p:pic>
      <p:sp>
        <p:nvSpPr>
          <p:cNvPr id="46" name="Google Shape;46;p9"/>
          <p:cNvSpPr txBox="1">
            <a:spLocks noGrp="1"/>
          </p:cNvSpPr>
          <p:nvPr>
            <p:ph type="title"/>
          </p:nvPr>
        </p:nvSpPr>
        <p:spPr>
          <a:xfrm>
            <a:off x="1064900" y="1920250"/>
            <a:ext cx="4872900" cy="10845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6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7" name="Google Shape;47;p9"/>
          <p:cNvSpPr txBox="1">
            <a:spLocks noGrp="1"/>
          </p:cNvSpPr>
          <p:nvPr>
            <p:ph type="subTitle" idx="1"/>
          </p:nvPr>
        </p:nvSpPr>
        <p:spPr>
          <a:xfrm>
            <a:off x="1064900" y="2928400"/>
            <a:ext cx="4872900" cy="671100"/>
          </a:xfrm>
          <a:prstGeom prst="rect">
            <a:avLst/>
          </a:prstGeom>
          <a:solidFill>
            <a:srgbClr val="191919">
              <a:alpha val="60000"/>
            </a:srgbClr>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8" name="Google Shape;48;p9"/>
          <p:cNvSpPr/>
          <p:nvPr/>
        </p:nvSpPr>
        <p:spPr>
          <a:xfrm rot="5400000">
            <a:off x="-749725" y="3678275"/>
            <a:ext cx="2925900" cy="66900"/>
          </a:xfrm>
          <a:prstGeom prst="rect">
            <a:avLst/>
          </a:prstGeom>
          <a:solidFill>
            <a:srgbClr val="FFFFFF">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pic>
        <p:nvPicPr>
          <p:cNvPr id="53" name="Google Shape;53;p11"/>
          <p:cNvPicPr preferRelativeResize="0"/>
          <p:nvPr/>
        </p:nvPicPr>
        <p:blipFill rotWithShape="1">
          <a:blip r:embed="rId2">
            <a:alphaModFix amt="40000"/>
          </a:blip>
          <a:srcRect/>
          <a:stretch/>
        </p:blipFill>
        <p:spPr>
          <a:xfrm>
            <a:off x="0" y="0"/>
            <a:ext cx="9144000" cy="5143500"/>
          </a:xfrm>
          <a:prstGeom prst="rect">
            <a:avLst/>
          </a:prstGeom>
          <a:noFill/>
          <a:ln>
            <a:noFill/>
          </a:ln>
        </p:spPr>
      </p:pic>
      <p:sp>
        <p:nvSpPr>
          <p:cNvPr id="54" name="Google Shape;54;p11"/>
          <p:cNvSpPr txBox="1">
            <a:spLocks noGrp="1"/>
          </p:cNvSpPr>
          <p:nvPr>
            <p:ph type="title" hasCustomPrompt="1"/>
          </p:nvPr>
        </p:nvSpPr>
        <p:spPr>
          <a:xfrm>
            <a:off x="1064900" y="3034775"/>
            <a:ext cx="6576000" cy="1071900"/>
          </a:xfrm>
          <a:prstGeom prst="rect">
            <a:avLst/>
          </a:prstGeom>
        </p:spPr>
        <p:txBody>
          <a:bodyPr spcFirstLastPara="1" wrap="square" lIns="91425" tIns="91425" rIns="91425" bIns="91425" anchor="b" anchorCtr="0">
            <a:noAutofit/>
          </a:bodyPr>
          <a:lstStyle>
            <a:lvl1pPr lvl="0">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5" name="Google Shape;55;p11"/>
          <p:cNvSpPr txBox="1">
            <a:spLocks noGrp="1"/>
          </p:cNvSpPr>
          <p:nvPr>
            <p:ph type="subTitle" idx="1"/>
          </p:nvPr>
        </p:nvSpPr>
        <p:spPr>
          <a:xfrm>
            <a:off x="1064900" y="4106900"/>
            <a:ext cx="6576000" cy="497100"/>
          </a:xfrm>
          <a:prstGeom prst="rect">
            <a:avLst/>
          </a:prstGeom>
          <a:solidFill>
            <a:srgbClr val="191919">
              <a:alpha val="60000"/>
            </a:srgbClr>
          </a:solidFill>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56" name="Google Shape;56;p11"/>
          <p:cNvSpPr/>
          <p:nvPr/>
        </p:nvSpPr>
        <p:spPr>
          <a:xfrm rot="5400000">
            <a:off x="-197725" y="4230300"/>
            <a:ext cx="1821900" cy="66900"/>
          </a:xfrm>
          <a:prstGeom prst="rect">
            <a:avLst/>
          </a:prstGeom>
          <a:solidFill>
            <a:srgbClr val="FFFFFF">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8"/>
        <p:cNvGrpSpPr/>
        <p:nvPr/>
      </p:nvGrpSpPr>
      <p:grpSpPr>
        <a:xfrm>
          <a:off x="0" y="0"/>
          <a:ext cx="0" cy="0"/>
          <a:chOff x="0" y="0"/>
          <a:chExt cx="0" cy="0"/>
        </a:xfrm>
      </p:grpSpPr>
      <p:pic>
        <p:nvPicPr>
          <p:cNvPr id="59" name="Google Shape;59;p13"/>
          <p:cNvPicPr preferRelativeResize="0"/>
          <p:nvPr/>
        </p:nvPicPr>
        <p:blipFill rotWithShape="1">
          <a:blip r:embed="rId2">
            <a:alphaModFix amt="40000"/>
          </a:blip>
          <a:srcRect/>
          <a:stretch/>
        </p:blipFill>
        <p:spPr>
          <a:xfrm>
            <a:off x="0" y="0"/>
            <a:ext cx="9144000" cy="5143500"/>
          </a:xfrm>
          <a:prstGeom prst="rect">
            <a:avLst/>
          </a:prstGeom>
          <a:noFill/>
          <a:ln>
            <a:noFill/>
          </a:ln>
        </p:spPr>
      </p:pic>
      <p:sp>
        <p:nvSpPr>
          <p:cNvPr id="60" name="Google Shape;60;p13"/>
          <p:cNvSpPr txBox="1">
            <a:spLocks noGrp="1"/>
          </p:cNvSpPr>
          <p:nvPr>
            <p:ph type="title"/>
          </p:nvPr>
        </p:nvSpPr>
        <p:spPr>
          <a:xfrm>
            <a:off x="1058175" y="445025"/>
            <a:ext cx="735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rgbClr val="FFFFFF"/>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1" name="Google Shape;61;p13"/>
          <p:cNvSpPr txBox="1">
            <a:spLocks noGrp="1"/>
          </p:cNvSpPr>
          <p:nvPr>
            <p:ph type="subTitle" idx="1"/>
          </p:nvPr>
        </p:nvSpPr>
        <p:spPr>
          <a:xfrm>
            <a:off x="1058175" y="3593025"/>
            <a:ext cx="1675500" cy="811200"/>
          </a:xfrm>
          <a:prstGeom prst="rect">
            <a:avLst/>
          </a:prstGeom>
          <a:solidFill>
            <a:srgbClr val="191919">
              <a:alpha val="60000"/>
            </a:srgbClr>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rgbClr val="FFFFFF"/>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2" name="Google Shape;62;p13"/>
          <p:cNvSpPr txBox="1">
            <a:spLocks noGrp="1"/>
          </p:cNvSpPr>
          <p:nvPr>
            <p:ph type="subTitle" idx="2"/>
          </p:nvPr>
        </p:nvSpPr>
        <p:spPr>
          <a:xfrm>
            <a:off x="2899340" y="3593025"/>
            <a:ext cx="1675500" cy="811200"/>
          </a:xfrm>
          <a:prstGeom prst="rect">
            <a:avLst/>
          </a:prstGeom>
          <a:solidFill>
            <a:srgbClr val="191919">
              <a:alpha val="60000"/>
            </a:srgbClr>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rgbClr val="FFFFFF"/>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3" name="Google Shape;63;p13"/>
          <p:cNvSpPr txBox="1">
            <a:spLocks noGrp="1"/>
          </p:cNvSpPr>
          <p:nvPr>
            <p:ph type="subTitle" idx="3"/>
          </p:nvPr>
        </p:nvSpPr>
        <p:spPr>
          <a:xfrm>
            <a:off x="4740505" y="3593025"/>
            <a:ext cx="1675500" cy="811200"/>
          </a:xfrm>
          <a:prstGeom prst="rect">
            <a:avLst/>
          </a:prstGeom>
          <a:solidFill>
            <a:srgbClr val="191919">
              <a:alpha val="60000"/>
            </a:srgbClr>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rgbClr val="FFFFFF"/>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4" name="Google Shape;64;p13"/>
          <p:cNvSpPr txBox="1">
            <a:spLocks noGrp="1"/>
          </p:cNvSpPr>
          <p:nvPr>
            <p:ph type="title" idx="4" hasCustomPrompt="1"/>
          </p:nvPr>
        </p:nvSpPr>
        <p:spPr>
          <a:xfrm>
            <a:off x="1058175" y="2211225"/>
            <a:ext cx="1675500" cy="447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3000"/>
              <a:buNone/>
              <a:defRPr>
                <a:solidFill>
                  <a:srgbClr val="FFFFFF"/>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a:spLocks noGrp="1"/>
          </p:cNvSpPr>
          <p:nvPr>
            <p:ph type="title" idx="5" hasCustomPrompt="1"/>
          </p:nvPr>
        </p:nvSpPr>
        <p:spPr>
          <a:xfrm>
            <a:off x="2897709" y="2211225"/>
            <a:ext cx="1675500" cy="447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3000"/>
              <a:buNone/>
              <a:defRPr>
                <a:solidFill>
                  <a:srgbClr val="FFFFFF"/>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6" name="Google Shape;66;p13"/>
          <p:cNvSpPr txBox="1">
            <a:spLocks noGrp="1"/>
          </p:cNvSpPr>
          <p:nvPr>
            <p:ph type="title" idx="6" hasCustomPrompt="1"/>
          </p:nvPr>
        </p:nvSpPr>
        <p:spPr>
          <a:xfrm>
            <a:off x="4740488" y="2211225"/>
            <a:ext cx="1675500" cy="447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3000"/>
              <a:buNone/>
              <a:defRPr>
                <a:solidFill>
                  <a:srgbClr val="FFFFFF"/>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a:spLocks noGrp="1"/>
          </p:cNvSpPr>
          <p:nvPr>
            <p:ph type="subTitle" idx="7"/>
          </p:nvPr>
        </p:nvSpPr>
        <p:spPr>
          <a:xfrm>
            <a:off x="1058175" y="2701600"/>
            <a:ext cx="1675500" cy="84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rgbClr val="FFFFFF"/>
                </a:solidFill>
                <a:latin typeface="Blinker SemiBold"/>
                <a:ea typeface="Blinker SemiBold"/>
                <a:cs typeface="Blinker SemiBold"/>
                <a:sym typeface="Blinker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8" name="Google Shape;68;p13"/>
          <p:cNvSpPr txBox="1">
            <a:spLocks noGrp="1"/>
          </p:cNvSpPr>
          <p:nvPr>
            <p:ph type="subTitle" idx="8"/>
          </p:nvPr>
        </p:nvSpPr>
        <p:spPr>
          <a:xfrm>
            <a:off x="2897709" y="2701600"/>
            <a:ext cx="1675500" cy="84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rgbClr val="FFFFFF"/>
                </a:solidFill>
                <a:latin typeface="Blinker SemiBold"/>
                <a:ea typeface="Blinker SemiBold"/>
                <a:cs typeface="Blinker SemiBold"/>
                <a:sym typeface="Blinker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9" name="Google Shape;69;p13"/>
          <p:cNvSpPr txBox="1">
            <a:spLocks noGrp="1"/>
          </p:cNvSpPr>
          <p:nvPr>
            <p:ph type="subTitle" idx="9"/>
          </p:nvPr>
        </p:nvSpPr>
        <p:spPr>
          <a:xfrm>
            <a:off x="4740488" y="2701600"/>
            <a:ext cx="1675500" cy="84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rgbClr val="FFFFFF"/>
                </a:solidFill>
                <a:latin typeface="Blinker SemiBold"/>
                <a:ea typeface="Blinker SemiBold"/>
                <a:cs typeface="Blinker SemiBold"/>
                <a:sym typeface="Blinker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0" name="Google Shape;70;p13"/>
          <p:cNvSpPr txBox="1">
            <a:spLocks noGrp="1"/>
          </p:cNvSpPr>
          <p:nvPr>
            <p:ph type="subTitle" idx="13"/>
          </p:nvPr>
        </p:nvSpPr>
        <p:spPr>
          <a:xfrm>
            <a:off x="6581669" y="3593025"/>
            <a:ext cx="1675500" cy="811200"/>
          </a:xfrm>
          <a:prstGeom prst="rect">
            <a:avLst/>
          </a:prstGeom>
          <a:solidFill>
            <a:srgbClr val="191919">
              <a:alpha val="60000"/>
            </a:srgbClr>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rgbClr val="FFFFFF"/>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1" name="Google Shape;71;p13"/>
          <p:cNvSpPr txBox="1">
            <a:spLocks noGrp="1"/>
          </p:cNvSpPr>
          <p:nvPr>
            <p:ph type="title" idx="14" hasCustomPrompt="1"/>
          </p:nvPr>
        </p:nvSpPr>
        <p:spPr>
          <a:xfrm>
            <a:off x="6581669" y="2211225"/>
            <a:ext cx="1675500" cy="447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3000"/>
              <a:buNone/>
              <a:defRPr>
                <a:solidFill>
                  <a:srgbClr val="FFFFFF"/>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a:spLocks noGrp="1"/>
          </p:cNvSpPr>
          <p:nvPr>
            <p:ph type="subTitle" idx="15"/>
          </p:nvPr>
        </p:nvSpPr>
        <p:spPr>
          <a:xfrm>
            <a:off x="6581669" y="2701600"/>
            <a:ext cx="1675500" cy="84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rgbClr val="FFFFFF"/>
                </a:solidFill>
                <a:latin typeface="Blinker SemiBold"/>
                <a:ea typeface="Blinker SemiBold"/>
                <a:cs typeface="Blinker SemiBold"/>
                <a:sym typeface="Blinker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3" name="Google Shape;73;p13"/>
          <p:cNvSpPr/>
          <p:nvPr/>
        </p:nvSpPr>
        <p:spPr>
          <a:xfrm rot="5400000">
            <a:off x="-454225" y="1134000"/>
            <a:ext cx="2334900" cy="66900"/>
          </a:xfrm>
          <a:prstGeom prst="rect">
            <a:avLst/>
          </a:prstGeom>
          <a:solidFill>
            <a:srgbClr val="FFFFFF">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Blinker SemiBold"/>
              <a:buNone/>
              <a:defRPr sz="3000">
                <a:solidFill>
                  <a:schemeClr val="dk1"/>
                </a:solidFill>
                <a:latin typeface="Blinker SemiBold"/>
                <a:ea typeface="Blinker SemiBold"/>
                <a:cs typeface="Blinker SemiBold"/>
                <a:sym typeface="Blinker SemiBol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marL="914400" lvl="1"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marL="1371600" lvl="2"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marL="1828800" lvl="3"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marL="2286000" lvl="4"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marL="2743200" lvl="5"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marL="3200400" lvl="6"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marL="3657600" lvl="7"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marL="4114800" lvl="8"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7" r:id="rId7"/>
    <p:sldLayoutId id="2147483658" r:id="rId8"/>
    <p:sldLayoutId id="2147483659" r:id="rId9"/>
    <p:sldLayoutId id="2147483660" r:id="rId10"/>
    <p:sldLayoutId id="2147483665" r:id="rId11"/>
    <p:sldLayoutId id="2147483669" r:id="rId12"/>
    <p:sldLayoutId id="2147483670" r:id="rId13"/>
    <p:sldLayoutId id="2147483671" r:id="rId14"/>
    <p:sldLayoutId id="2147483672" r:id="rId15"/>
    <p:sldLayoutId id="2147483676" r:id="rId16"/>
    <p:sldLayoutId id="2147483677"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hyperlink" Target="https://en.m.wikipedia.org/wiki/Mullaperiyar_Dam" TargetMode="External"/><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hyperlink" Target="https://timesofindia.indiatimes.com/city/chennai/kerala-moves-centre-for-new-mullaperiyar-dam/articleshow/110347555.cms" TargetMode="External"/><Relationship Id="rId5" Type="http://schemas.openxmlformats.org/officeDocument/2006/relationships/hyperlink" Target="https://www.thehindu.com/news/national/kerala/central-water-commission-gives-nod-for-safety-review-of-mullaperiyar-dam-says-water-resources-minister-roshy-augustine/article68597068.ece" TargetMode="External"/><Relationship Id="rId4" Type="http://schemas.openxmlformats.org/officeDocument/2006/relationships/hyperlink" Target="https://www.manoramaonline.com/news/latest-news/2024/09/02/cwc-orders-mullaperiyar-dam-safety-check-kerala-wins.html"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10.png"/><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95"/>
        <p:cNvGrpSpPr/>
        <p:nvPr/>
      </p:nvGrpSpPr>
      <p:grpSpPr>
        <a:xfrm>
          <a:off x="0" y="0"/>
          <a:ext cx="0" cy="0"/>
          <a:chOff x="0" y="0"/>
          <a:chExt cx="0" cy="0"/>
        </a:xfrm>
      </p:grpSpPr>
      <p:sp>
        <p:nvSpPr>
          <p:cNvPr id="196" name="Google Shape;196;p35"/>
          <p:cNvSpPr txBox="1">
            <a:spLocks noGrp="1"/>
          </p:cNvSpPr>
          <p:nvPr>
            <p:ph type="ctrTitle"/>
          </p:nvPr>
        </p:nvSpPr>
        <p:spPr>
          <a:xfrm>
            <a:off x="787791" y="1473433"/>
            <a:ext cx="8560191" cy="171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M</a:t>
            </a:r>
            <a:r>
              <a:rPr lang="en-IN" dirty="0" err="1"/>
              <a:t>ullaperiyar</a:t>
            </a:r>
            <a:r>
              <a:rPr lang="en-IN" dirty="0"/>
              <a:t> Dam: A Potential Catastrophe</a:t>
            </a:r>
          </a:p>
        </p:txBody>
      </p:sp>
      <p:sp>
        <p:nvSpPr>
          <p:cNvPr id="197" name="Google Shape;197;p35"/>
          <p:cNvSpPr txBox="1">
            <a:spLocks noGrp="1"/>
          </p:cNvSpPr>
          <p:nvPr>
            <p:ph type="subTitle" idx="1"/>
          </p:nvPr>
        </p:nvSpPr>
        <p:spPr>
          <a:xfrm>
            <a:off x="7568210" y="4345196"/>
            <a:ext cx="1489652" cy="7171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200" dirty="0">
                <a:latin typeface="+mj-lt"/>
                <a:cs typeface="Times New Roman" panose="02020603050405020304" pitchFamily="18" charset="0"/>
              </a:rPr>
              <a:t>By: </a:t>
            </a:r>
          </a:p>
          <a:p>
            <a:pPr marL="0" lvl="0" indent="0" algn="l" rtl="0">
              <a:spcBef>
                <a:spcPts val="0"/>
              </a:spcBef>
              <a:spcAft>
                <a:spcPts val="0"/>
              </a:spcAft>
              <a:buNone/>
            </a:pPr>
            <a:r>
              <a:rPr lang="en-IN" sz="1200" dirty="0">
                <a:latin typeface="+mj-lt"/>
                <a:cs typeface="Times New Roman" panose="02020603050405020304" pitchFamily="18" charset="0"/>
              </a:rPr>
              <a:t>Tino Abraham </a:t>
            </a:r>
            <a:r>
              <a:rPr lang="en-IN" sz="1200" dirty="0" err="1">
                <a:latin typeface="+mj-lt"/>
                <a:cs typeface="Times New Roman" panose="02020603050405020304" pitchFamily="18" charset="0"/>
              </a:rPr>
              <a:t>Reji</a:t>
            </a:r>
            <a:endParaRPr lang="en-IN" sz="1200" dirty="0">
              <a:latin typeface="+mj-lt"/>
              <a:cs typeface="Times New Roman" panose="02020603050405020304" pitchFamily="18" charset="0"/>
            </a:endParaRPr>
          </a:p>
          <a:p>
            <a:pPr marL="0" lvl="0" indent="0" algn="l" rtl="0">
              <a:spcBef>
                <a:spcPts val="0"/>
              </a:spcBef>
              <a:spcAft>
                <a:spcPts val="0"/>
              </a:spcAft>
              <a:buNone/>
            </a:pPr>
            <a:r>
              <a:rPr lang="en-IN" sz="1200" dirty="0">
                <a:latin typeface="+mj-lt"/>
                <a:cs typeface="Times New Roman" panose="02020603050405020304" pitchFamily="18" charset="0"/>
              </a:rPr>
              <a:t>102117066</a:t>
            </a:r>
            <a:endParaRPr sz="1200" dirty="0">
              <a:latin typeface="+mj-lt"/>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6"/>
          <p:cNvSpPr txBox="1">
            <a:spLocks noGrp="1"/>
          </p:cNvSpPr>
          <p:nvPr>
            <p:ph type="title"/>
          </p:nvPr>
        </p:nvSpPr>
        <p:spPr>
          <a:xfrm>
            <a:off x="2779400" y="-117440"/>
            <a:ext cx="3362320" cy="135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latin typeface="Blinker" panose="020B0604020202020204" charset="0"/>
              </a:rPr>
              <a:t>WHAT IF ?</a:t>
            </a:r>
            <a:endParaRPr b="1" dirty="0">
              <a:latin typeface="Blinker" panose="020B0604020202020204" charset="0"/>
            </a:endParaRPr>
          </a:p>
        </p:txBody>
      </p:sp>
      <p:pic>
        <p:nvPicPr>
          <p:cNvPr id="2" name="y2mate.com - If Mullaperiyar Dam Fails  What will happen  English Illustration  Manorama Online_720pFH">
            <a:hlinkClick r:id="" action="ppaction://media"/>
            <a:extLst>
              <a:ext uri="{FF2B5EF4-FFF2-40B4-BE49-F238E27FC236}">
                <a16:creationId xmlns:a16="http://schemas.microsoft.com/office/drawing/2014/main" id="{BE6AF947-FB6C-41CB-A136-5A4E7CD0C730}"/>
              </a:ext>
            </a:extLst>
          </p:cNvPr>
          <p:cNvPicPr>
            <a:picLocks noChangeAspect="1"/>
          </p:cNvPicPr>
          <p:nvPr>
            <a:videoFile r:link="rId1"/>
            <p:extLst>
              <p:ext uri="{DAA4B4D4-6D71-4841-9C94-3DE7FCFB9230}">
                <p14:media xmlns:p14="http://schemas.microsoft.com/office/powerpoint/2010/main" r:embed="rId2">
                  <p14:trim st="9529" end="6866"/>
                </p14:media>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75420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0"/>
          <p:cNvSpPr txBox="1">
            <a:spLocks noGrp="1"/>
          </p:cNvSpPr>
          <p:nvPr>
            <p:ph type="title"/>
          </p:nvPr>
        </p:nvSpPr>
        <p:spPr>
          <a:xfrm>
            <a:off x="1064900" y="3034775"/>
            <a:ext cx="6576000" cy="10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10,00,000+</a:t>
            </a:r>
            <a:endParaRPr dirty="0"/>
          </a:p>
        </p:txBody>
      </p:sp>
      <p:sp>
        <p:nvSpPr>
          <p:cNvPr id="374" name="Google Shape;374;p50"/>
          <p:cNvSpPr txBox="1">
            <a:spLocks noGrp="1"/>
          </p:cNvSpPr>
          <p:nvPr>
            <p:ph type="subTitle" idx="1"/>
          </p:nvPr>
        </p:nvSpPr>
        <p:spPr>
          <a:xfrm>
            <a:off x="1064900" y="4106900"/>
            <a:ext cx="6576000" cy="49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latin typeface="Blinker" panose="020B0604020202020204" charset="0"/>
              </a:rPr>
              <a:t>Estimated Death Toll in Kerala and Tamil Nadu</a:t>
            </a:r>
            <a:endParaRPr dirty="0">
              <a:latin typeface="Blinker" panose="020B0604020202020204" charset="0"/>
            </a:endParaRPr>
          </a:p>
        </p:txBody>
      </p:sp>
      <p:pic>
        <p:nvPicPr>
          <p:cNvPr id="4" name="Google Shape;366;p49">
            <a:extLst>
              <a:ext uri="{FF2B5EF4-FFF2-40B4-BE49-F238E27FC236}">
                <a16:creationId xmlns:a16="http://schemas.microsoft.com/office/drawing/2014/main" id="{BA42EC3E-D60F-4584-B981-307500B0E9F3}"/>
              </a:ext>
            </a:extLst>
          </p:cNvPr>
          <p:cNvPicPr preferRelativeResize="0">
            <a:picLocks/>
          </p:cNvPicPr>
          <p:nvPr/>
        </p:nvPicPr>
        <p:blipFill rotWithShape="1">
          <a:blip r:embed="rId3">
            <a:alphaModFix/>
          </a:blip>
          <a:srcRect t="12195" b="12195"/>
          <a:stretch/>
        </p:blipFill>
        <p:spPr>
          <a:xfrm>
            <a:off x="5576851" y="227274"/>
            <a:ext cx="3317749" cy="376290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4"/>
          <p:cNvSpPr txBox="1">
            <a:spLocks noGrp="1"/>
          </p:cNvSpPr>
          <p:nvPr>
            <p:ph type="title"/>
          </p:nvPr>
        </p:nvSpPr>
        <p:spPr>
          <a:xfrm>
            <a:off x="1064900" y="445025"/>
            <a:ext cx="7764170" cy="572700"/>
          </a:xfrm>
          <a:prstGeom prst="rect">
            <a:avLst/>
          </a:prstGeom>
        </p:spPr>
        <p:txBody>
          <a:bodyPr spcFirstLastPara="1" wrap="square" lIns="91425" tIns="91425" rIns="91425" bIns="91425" anchor="t" anchorCtr="0">
            <a:noAutofit/>
          </a:bodyPr>
          <a:lstStyle/>
          <a:p>
            <a:pPr lvl="0"/>
            <a:r>
              <a:rPr lang="en-US" b="1" dirty="0"/>
              <a:t>Government Actions and Long-Term Solutions</a:t>
            </a:r>
            <a:endParaRPr b="1" dirty="0"/>
          </a:p>
        </p:txBody>
      </p:sp>
      <p:sp>
        <p:nvSpPr>
          <p:cNvPr id="297" name="Google Shape;297;p44"/>
          <p:cNvSpPr txBox="1">
            <a:spLocks noGrp="1"/>
          </p:cNvSpPr>
          <p:nvPr>
            <p:ph type="subTitle" idx="1"/>
          </p:nvPr>
        </p:nvSpPr>
        <p:spPr>
          <a:xfrm>
            <a:off x="1064900" y="1804581"/>
            <a:ext cx="3743320" cy="884744"/>
          </a:xfrm>
          <a:prstGeom prst="rect">
            <a:avLst/>
          </a:prstGeom>
        </p:spPr>
        <p:txBody>
          <a:bodyPr spcFirstLastPara="1" wrap="square" lIns="91425" tIns="91425" rIns="91425" bIns="91425" anchor="t" anchorCtr="0">
            <a:noAutofit/>
          </a:bodyPr>
          <a:lstStyle/>
          <a:p>
            <a:pPr marL="171450" lvl="0" indent="-171450" algn="just">
              <a:buFont typeface="Courier New" panose="02070309020205020404" pitchFamily="49" charset="0"/>
              <a:buChar char="o"/>
            </a:pPr>
            <a:r>
              <a:rPr lang="en-US" sz="1000" b="1" dirty="0">
                <a:latin typeface="Bahnschrift Light SemiCondensed" panose="020B0502040204020203" pitchFamily="34" charset="0"/>
              </a:rPr>
              <a:t>Reinforcement and Modernization: </a:t>
            </a:r>
            <a:r>
              <a:rPr lang="en-US" sz="1000" dirty="0">
                <a:latin typeface="Bahnschrift Light SemiCondensed" panose="020B0502040204020203" pitchFamily="34" charset="0"/>
              </a:rPr>
              <a:t>To enhance the dam's structural integrity, propose reinforcing it using modern construction materials and techniques.</a:t>
            </a:r>
          </a:p>
          <a:p>
            <a:pPr marL="171450" lvl="0" indent="-171450" algn="just">
              <a:buFont typeface="Courier New" panose="02070309020205020404" pitchFamily="49" charset="0"/>
              <a:buChar char="o"/>
            </a:pPr>
            <a:r>
              <a:rPr lang="en-US" sz="1000" b="1" dirty="0">
                <a:latin typeface="Bahnschrift Light SemiCondensed" panose="020B0502040204020203" pitchFamily="34" charset="0"/>
              </a:rPr>
              <a:t>Regular Safety Inspections: </a:t>
            </a:r>
            <a:r>
              <a:rPr lang="en-US" sz="1000" dirty="0">
                <a:latin typeface="Bahnschrift Light SemiCondensed" panose="020B0502040204020203" pitchFamily="34" charset="0"/>
              </a:rPr>
              <a:t>Implement frequent and thorough inspections to monitor the dam’s condition and address any structural weaknesses.</a:t>
            </a:r>
          </a:p>
        </p:txBody>
      </p:sp>
      <p:sp>
        <p:nvSpPr>
          <p:cNvPr id="301" name="Google Shape;301;p44"/>
          <p:cNvSpPr txBox="1">
            <a:spLocks noGrp="1"/>
          </p:cNvSpPr>
          <p:nvPr>
            <p:ph type="subTitle" idx="5"/>
          </p:nvPr>
        </p:nvSpPr>
        <p:spPr>
          <a:xfrm>
            <a:off x="1064900" y="1513878"/>
            <a:ext cx="3865240" cy="377100"/>
          </a:xfrm>
          <a:prstGeom prst="rect">
            <a:avLst/>
          </a:prstGeom>
        </p:spPr>
        <p:txBody>
          <a:bodyPr spcFirstLastPara="1" wrap="square" lIns="91425" tIns="91425" rIns="91425" bIns="91425" anchor="b" anchorCtr="0">
            <a:noAutofit/>
          </a:bodyPr>
          <a:lstStyle/>
          <a:p>
            <a:pPr marL="0" lvl="0" indent="0"/>
            <a:r>
              <a:rPr lang="en-IN" sz="2000" b="1" dirty="0"/>
              <a:t>Strengthening the Dam Structure</a:t>
            </a:r>
            <a:r>
              <a:rPr lang="en-IN" sz="2000" dirty="0"/>
              <a:t>:</a:t>
            </a:r>
            <a:endParaRPr sz="2000" dirty="0"/>
          </a:p>
        </p:txBody>
      </p:sp>
      <p:sp>
        <p:nvSpPr>
          <p:cNvPr id="303" name="Google Shape;303;p44"/>
          <p:cNvSpPr txBox="1">
            <a:spLocks noGrp="1"/>
          </p:cNvSpPr>
          <p:nvPr>
            <p:ph type="subTitle" idx="7"/>
          </p:nvPr>
        </p:nvSpPr>
        <p:spPr>
          <a:xfrm>
            <a:off x="5085750" y="1513878"/>
            <a:ext cx="3227670" cy="377100"/>
          </a:xfrm>
          <a:prstGeom prst="rect">
            <a:avLst/>
          </a:prstGeom>
        </p:spPr>
        <p:txBody>
          <a:bodyPr spcFirstLastPara="1" wrap="square" lIns="91425" tIns="91425" rIns="91425" bIns="91425" anchor="b" anchorCtr="0">
            <a:noAutofit/>
          </a:bodyPr>
          <a:lstStyle/>
          <a:p>
            <a:pPr marL="0" lvl="0" indent="0"/>
            <a:r>
              <a:rPr lang="en-IN" sz="2000" b="1" dirty="0"/>
              <a:t>Water Level Management</a:t>
            </a:r>
            <a:r>
              <a:rPr lang="en-IN" sz="2000" dirty="0"/>
              <a:t>:</a:t>
            </a:r>
            <a:endParaRPr sz="2000" dirty="0"/>
          </a:p>
        </p:txBody>
      </p:sp>
      <p:sp>
        <p:nvSpPr>
          <p:cNvPr id="36" name="Google Shape;297;p44">
            <a:extLst>
              <a:ext uri="{FF2B5EF4-FFF2-40B4-BE49-F238E27FC236}">
                <a16:creationId xmlns:a16="http://schemas.microsoft.com/office/drawing/2014/main" id="{A7014886-10F8-46EE-B0B4-3A37D1C925EA}"/>
              </a:ext>
            </a:extLst>
          </p:cNvPr>
          <p:cNvSpPr txBox="1">
            <a:spLocks/>
          </p:cNvSpPr>
          <p:nvPr/>
        </p:nvSpPr>
        <p:spPr>
          <a:xfrm>
            <a:off x="5085750" y="1800782"/>
            <a:ext cx="3743320" cy="884744"/>
          </a:xfrm>
          <a:prstGeom prst="rect">
            <a:avLst/>
          </a:prstGeom>
          <a:solidFill>
            <a:srgbClr val="191919">
              <a:alpha val="60000"/>
            </a:srgb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1pPr>
            <a:lvl2pPr marL="914400" marR="0" lvl="1"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2pPr>
            <a:lvl3pPr marL="1371600" marR="0" lvl="2"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3pPr>
            <a:lvl4pPr marL="1828800" marR="0" lvl="3"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4pPr>
            <a:lvl5pPr marL="2286000" marR="0" lvl="4"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5pPr>
            <a:lvl6pPr marL="2743200" marR="0" lvl="5"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6pPr>
            <a:lvl7pPr marL="3200400" marR="0" lvl="6"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7pPr>
            <a:lvl8pPr marL="3657600" marR="0" lvl="7"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8pPr>
            <a:lvl9pPr marL="4114800" marR="0" lvl="8"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9pPr>
          </a:lstStyle>
          <a:p>
            <a:pPr marL="171450" indent="-171450" algn="just">
              <a:buFont typeface="Courier New" panose="02070309020205020404" pitchFamily="49" charset="0"/>
              <a:buChar char="o"/>
            </a:pPr>
            <a:r>
              <a:rPr lang="en-US" sz="1000" b="1" dirty="0">
                <a:latin typeface="Bahnschrift Light SemiCondensed" panose="020B0502040204020203" pitchFamily="34" charset="0"/>
              </a:rPr>
              <a:t>Reducing Maximum Water Levels: </a:t>
            </a:r>
            <a:r>
              <a:rPr lang="en-US" sz="1000" dirty="0">
                <a:latin typeface="Bahnschrift Light SemiCondensed" panose="020B0502040204020203" pitchFamily="34" charset="0"/>
              </a:rPr>
              <a:t>Set and strictly enforce lower maximum water levels to reduce pressure on the dam, especially during the monsoon season.</a:t>
            </a:r>
          </a:p>
          <a:p>
            <a:pPr marL="171450" indent="-171450" algn="just">
              <a:buFont typeface="Courier New" panose="02070309020205020404" pitchFamily="49" charset="0"/>
              <a:buChar char="o"/>
            </a:pPr>
            <a:r>
              <a:rPr lang="en-US" sz="1000" b="1" dirty="0">
                <a:latin typeface="Bahnschrift Light SemiCondensed" panose="020B0502040204020203" pitchFamily="34" charset="0"/>
              </a:rPr>
              <a:t>Automated Monitoring Systems: </a:t>
            </a:r>
            <a:r>
              <a:rPr lang="en-US" sz="1000" dirty="0">
                <a:latin typeface="Bahnschrift Light SemiCondensed" panose="020B0502040204020203" pitchFamily="34" charset="0"/>
              </a:rPr>
              <a:t>Install advanced monitoring systems to provide real-time data on water levels, weather conditions, and structural stress.</a:t>
            </a:r>
          </a:p>
        </p:txBody>
      </p:sp>
      <p:sp>
        <p:nvSpPr>
          <p:cNvPr id="49" name="Google Shape;297;p44">
            <a:extLst>
              <a:ext uri="{FF2B5EF4-FFF2-40B4-BE49-F238E27FC236}">
                <a16:creationId xmlns:a16="http://schemas.microsoft.com/office/drawing/2014/main" id="{DF7467EE-DC7A-4BCD-BCFF-E9F62720F4B7}"/>
              </a:ext>
            </a:extLst>
          </p:cNvPr>
          <p:cNvSpPr txBox="1">
            <a:spLocks/>
          </p:cNvSpPr>
          <p:nvPr/>
        </p:nvSpPr>
        <p:spPr>
          <a:xfrm>
            <a:off x="1064900" y="3743243"/>
            <a:ext cx="3743320" cy="884744"/>
          </a:xfrm>
          <a:prstGeom prst="rect">
            <a:avLst/>
          </a:prstGeom>
          <a:solidFill>
            <a:srgbClr val="191919">
              <a:alpha val="60000"/>
            </a:srgb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1pPr>
            <a:lvl2pPr marL="914400" marR="0" lvl="1"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2pPr>
            <a:lvl3pPr marL="1371600" marR="0" lvl="2"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3pPr>
            <a:lvl4pPr marL="1828800" marR="0" lvl="3"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4pPr>
            <a:lvl5pPr marL="2286000" marR="0" lvl="4"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5pPr>
            <a:lvl6pPr marL="2743200" marR="0" lvl="5"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6pPr>
            <a:lvl7pPr marL="3200400" marR="0" lvl="6"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7pPr>
            <a:lvl8pPr marL="3657600" marR="0" lvl="7"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8pPr>
            <a:lvl9pPr marL="4114800" marR="0" lvl="8"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9pPr>
          </a:lstStyle>
          <a:p>
            <a:pPr marL="171450" indent="-171450" algn="just">
              <a:buFont typeface="Courier New" panose="02070309020205020404" pitchFamily="49" charset="0"/>
              <a:buChar char="o"/>
            </a:pPr>
            <a:r>
              <a:rPr lang="en-US" sz="1000" b="1" dirty="0">
                <a:latin typeface="Bahnschrift Light SemiCondensed" panose="020B0502040204020203" pitchFamily="34" charset="0"/>
              </a:rPr>
              <a:t>Comprehensive Evacuation Plans: </a:t>
            </a:r>
            <a:r>
              <a:rPr lang="en-US" sz="1000" dirty="0">
                <a:latin typeface="Bahnschrift Light SemiCondensed" panose="020B0502040204020203" pitchFamily="34" charset="0"/>
              </a:rPr>
              <a:t>and regularly update detailed evacuation plans, including </a:t>
            </a:r>
            <a:r>
              <a:rPr lang="en-US" sz="1000" dirty="0" err="1">
                <a:latin typeface="Bahnschrift Light SemiCondensed" panose="020B0502040204020203" pitchFamily="34" charset="0"/>
              </a:rPr>
              <a:t>Developdrills</a:t>
            </a:r>
            <a:r>
              <a:rPr lang="en-US" sz="1000" dirty="0">
                <a:latin typeface="Bahnschrift Light SemiCondensed" panose="020B0502040204020203" pitchFamily="34" charset="0"/>
              </a:rPr>
              <a:t> for residents in downstream areas.</a:t>
            </a:r>
          </a:p>
          <a:p>
            <a:pPr marL="171450" indent="-171450" algn="just">
              <a:buFont typeface="Courier New" panose="02070309020205020404" pitchFamily="49" charset="0"/>
              <a:buChar char="o"/>
            </a:pPr>
            <a:r>
              <a:rPr lang="en-US" sz="1000" b="1" dirty="0">
                <a:latin typeface="Bahnschrift Light SemiCondensed" panose="020B0502040204020203" pitchFamily="34" charset="0"/>
              </a:rPr>
              <a:t>Early Warning Systems: </a:t>
            </a:r>
            <a:r>
              <a:rPr lang="en-US" sz="1000" dirty="0">
                <a:latin typeface="Bahnschrift Light SemiCondensed" panose="020B0502040204020203" pitchFamily="34" charset="0"/>
              </a:rPr>
              <a:t>Enhance early warning systems to provide timely alerts in case of an emergency, ensuring quick evacuation and response.</a:t>
            </a:r>
          </a:p>
        </p:txBody>
      </p:sp>
      <p:sp>
        <p:nvSpPr>
          <p:cNvPr id="50" name="Google Shape;301;p44">
            <a:extLst>
              <a:ext uri="{FF2B5EF4-FFF2-40B4-BE49-F238E27FC236}">
                <a16:creationId xmlns:a16="http://schemas.microsoft.com/office/drawing/2014/main" id="{1E175294-84FF-4F07-A65E-7458CFB207BE}"/>
              </a:ext>
            </a:extLst>
          </p:cNvPr>
          <p:cNvSpPr txBox="1">
            <a:spLocks/>
          </p:cNvSpPr>
          <p:nvPr/>
        </p:nvSpPr>
        <p:spPr>
          <a:xfrm>
            <a:off x="1064900" y="3177880"/>
            <a:ext cx="3743320" cy="6517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linker SemiBold"/>
                <a:ea typeface="Blinker SemiBold"/>
                <a:cs typeface="Blinker SemiBold"/>
                <a:sym typeface="Blinker SemiBold"/>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IN" sz="2000" b="1" dirty="0"/>
              <a:t>Disaster Preparedness and Response</a:t>
            </a:r>
            <a:r>
              <a:rPr lang="en-IN" sz="2000" dirty="0"/>
              <a:t>:</a:t>
            </a:r>
          </a:p>
        </p:txBody>
      </p:sp>
      <p:sp>
        <p:nvSpPr>
          <p:cNvPr id="51" name="Google Shape;303;p44">
            <a:extLst>
              <a:ext uri="{FF2B5EF4-FFF2-40B4-BE49-F238E27FC236}">
                <a16:creationId xmlns:a16="http://schemas.microsoft.com/office/drawing/2014/main" id="{F8AA3D1D-1464-4106-AD29-D5C5637A7C05}"/>
              </a:ext>
            </a:extLst>
          </p:cNvPr>
          <p:cNvSpPr txBox="1">
            <a:spLocks/>
          </p:cNvSpPr>
          <p:nvPr/>
        </p:nvSpPr>
        <p:spPr>
          <a:xfrm>
            <a:off x="5085750" y="3177880"/>
            <a:ext cx="3540090" cy="377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linker SemiBold"/>
                <a:ea typeface="Blinker SemiBold"/>
                <a:cs typeface="Blinker SemiBold"/>
                <a:sym typeface="Blinker SemiBold"/>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IN" sz="2000" b="1" dirty="0"/>
              <a:t>Government and Legal Actions</a:t>
            </a:r>
            <a:r>
              <a:rPr lang="en-IN" sz="2000" dirty="0"/>
              <a:t>:</a:t>
            </a:r>
          </a:p>
        </p:txBody>
      </p:sp>
      <p:sp>
        <p:nvSpPr>
          <p:cNvPr id="52" name="Google Shape;297;p44">
            <a:extLst>
              <a:ext uri="{FF2B5EF4-FFF2-40B4-BE49-F238E27FC236}">
                <a16:creationId xmlns:a16="http://schemas.microsoft.com/office/drawing/2014/main" id="{ABB68469-2103-4642-B25F-A2FE9ED73A69}"/>
              </a:ext>
            </a:extLst>
          </p:cNvPr>
          <p:cNvSpPr txBox="1">
            <a:spLocks/>
          </p:cNvSpPr>
          <p:nvPr/>
        </p:nvSpPr>
        <p:spPr>
          <a:xfrm>
            <a:off x="5085750" y="3743243"/>
            <a:ext cx="3743320" cy="884744"/>
          </a:xfrm>
          <a:prstGeom prst="rect">
            <a:avLst/>
          </a:prstGeom>
          <a:solidFill>
            <a:srgbClr val="191919">
              <a:alpha val="60000"/>
            </a:srgb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1pPr>
            <a:lvl2pPr marL="914400" marR="0" lvl="1"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2pPr>
            <a:lvl3pPr marL="1371600" marR="0" lvl="2"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3pPr>
            <a:lvl4pPr marL="1828800" marR="0" lvl="3"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4pPr>
            <a:lvl5pPr marL="2286000" marR="0" lvl="4"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5pPr>
            <a:lvl6pPr marL="2743200" marR="0" lvl="5"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6pPr>
            <a:lvl7pPr marL="3200400" marR="0" lvl="6"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7pPr>
            <a:lvl8pPr marL="3657600" marR="0" lvl="7"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8pPr>
            <a:lvl9pPr marL="4114800" marR="0" lvl="8"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9pPr>
          </a:lstStyle>
          <a:p>
            <a:pPr marL="171450" indent="-171450" algn="just">
              <a:buFont typeface="Courier New" panose="02070309020205020404" pitchFamily="49" charset="0"/>
              <a:buChar char="o"/>
            </a:pPr>
            <a:r>
              <a:rPr lang="en-US" sz="1000" b="1" dirty="0">
                <a:latin typeface="Bahnschrift Light SemiCondensed" panose="020B0502040204020203" pitchFamily="34" charset="0"/>
              </a:rPr>
              <a:t>Interstate Cooperation</a:t>
            </a:r>
            <a:r>
              <a:rPr lang="en-US" sz="1000" dirty="0">
                <a:latin typeface="Bahnschrift Light SemiCondensed" panose="020B0502040204020203" pitchFamily="34" charset="0"/>
              </a:rPr>
              <a:t>: Encourage collaboration between the Kerala and Tamil Nadu governments to address safety concerns and reach consensus on water levels and maintenance.</a:t>
            </a:r>
          </a:p>
          <a:p>
            <a:pPr marL="171450" indent="-171450" algn="just">
              <a:buFont typeface="Courier New" panose="02070309020205020404" pitchFamily="49" charset="0"/>
              <a:buChar char="o"/>
            </a:pPr>
            <a:r>
              <a:rPr lang="en-US" sz="1000" b="1" dirty="0">
                <a:latin typeface="Bahnschrift Light SemiCondensed" panose="020B0502040204020203" pitchFamily="34" charset="0"/>
              </a:rPr>
              <a:t>New Dam Construction</a:t>
            </a:r>
            <a:r>
              <a:rPr lang="en-US" sz="1000" dirty="0">
                <a:latin typeface="Bahnschrift Light SemiCondensed" panose="020B0502040204020203" pitchFamily="34" charset="0"/>
              </a:rPr>
              <a:t>: Consider constructing a new, modern dam in a safer location to replace the aging Mullaperiyar Dam.</a:t>
            </a:r>
          </a:p>
        </p:txBody>
      </p:sp>
    </p:spTree>
    <p:extLst>
      <p:ext uri="{BB962C8B-B14F-4D97-AF65-F5344CB8AC3E}">
        <p14:creationId xmlns:p14="http://schemas.microsoft.com/office/powerpoint/2010/main" val="2359005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7"/>
          <p:cNvSpPr txBox="1">
            <a:spLocks noGrp="1"/>
          </p:cNvSpPr>
          <p:nvPr>
            <p:ph type="subTitle" idx="1"/>
          </p:nvPr>
        </p:nvSpPr>
        <p:spPr>
          <a:xfrm>
            <a:off x="1064899" y="1318213"/>
            <a:ext cx="7568891" cy="2361300"/>
          </a:xfrm>
          <a:prstGeom prst="rect">
            <a:avLst/>
          </a:prstGeom>
        </p:spPr>
        <p:txBody>
          <a:bodyPr spcFirstLastPara="1" wrap="square" lIns="91425" tIns="91425" rIns="91425" bIns="91425" anchor="ctr" anchorCtr="0">
            <a:noAutofit/>
          </a:bodyPr>
          <a:lstStyle/>
          <a:p>
            <a:pPr marL="0" lvl="0" indent="0" algn="just"/>
            <a:r>
              <a:rPr lang="en-US" sz="1400" dirty="0">
                <a:latin typeface="Bahnschrift Light SemiCondensed" panose="020B0502040204020203" pitchFamily="34" charset="0"/>
              </a:rPr>
              <a:t>The </a:t>
            </a:r>
            <a:r>
              <a:rPr lang="en-US" sz="1400" dirty="0" err="1">
                <a:latin typeface="Bahnschrift Light SemiCondensed" panose="020B0502040204020203" pitchFamily="34" charset="0"/>
              </a:rPr>
              <a:t>Mullaperiyar</a:t>
            </a:r>
            <a:r>
              <a:rPr lang="en-US" sz="1400" dirty="0">
                <a:latin typeface="Bahnschrift Light SemiCondensed" panose="020B0502040204020203" pitchFamily="34" charset="0"/>
              </a:rPr>
              <a:t> Dam, with its aging infrastructure and location in a seismic zone, poses significant risks that demand urgent attention. The potential for catastrophic failure threatens millions of lives and could devastate entire ecosystems. Addressing these concerns requires immediate and coordinated action from state and central governments, along with the involvement of experts and local communities. By reinforcing the dam, implementing modern monitoring systems, enhancing disaster preparedness, and exploring long-term solutions, we can mitigate the risks and ensure the dam remains a safe and reliable resource. The time to act is now, as proactive measures are crucial to preventing disaster and securing a sustainable future for the region.</a:t>
            </a:r>
            <a:endParaRPr sz="1400" dirty="0">
              <a:latin typeface="Bahnschrift Light SemiCondensed" panose="020B0502040204020203" pitchFamily="34" charset="0"/>
            </a:endParaRPr>
          </a:p>
        </p:txBody>
      </p:sp>
      <p:sp>
        <p:nvSpPr>
          <p:cNvPr id="354" name="Google Shape;354;p47"/>
          <p:cNvSpPr txBox="1">
            <a:spLocks noGrp="1"/>
          </p:cNvSpPr>
          <p:nvPr>
            <p:ph type="title"/>
          </p:nvPr>
        </p:nvSpPr>
        <p:spPr>
          <a:xfrm>
            <a:off x="1064899" y="392695"/>
            <a:ext cx="5657700" cy="5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3200" b="1" dirty="0">
                <a:latin typeface="Blinker" panose="020B0604020202020204" charset="0"/>
              </a:rPr>
              <a:t>CONCLUSION</a:t>
            </a:r>
            <a:endParaRPr sz="3200" b="1" dirty="0">
              <a:latin typeface="Blinker" panose="020B06040202020202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7" name="Google Shape;367;p49"/>
          <p:cNvSpPr txBox="1">
            <a:spLocks noGrp="1"/>
          </p:cNvSpPr>
          <p:nvPr>
            <p:ph type="title"/>
          </p:nvPr>
        </p:nvSpPr>
        <p:spPr>
          <a:xfrm>
            <a:off x="1064900" y="503581"/>
            <a:ext cx="3249000" cy="53825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dirty="0"/>
              <a:t>REFERENCES</a:t>
            </a:r>
            <a:endParaRPr b="1" dirty="0"/>
          </a:p>
        </p:txBody>
      </p:sp>
      <p:sp>
        <p:nvSpPr>
          <p:cNvPr id="368" name="Google Shape;368;p49"/>
          <p:cNvSpPr txBox="1">
            <a:spLocks noGrp="1"/>
          </p:cNvSpPr>
          <p:nvPr>
            <p:ph type="subTitle" idx="1"/>
          </p:nvPr>
        </p:nvSpPr>
        <p:spPr>
          <a:xfrm>
            <a:off x="1064900" y="1041832"/>
            <a:ext cx="7674909" cy="3405944"/>
          </a:xfrm>
          <a:prstGeom prst="rect">
            <a:avLst/>
          </a:prstGeom>
        </p:spPr>
        <p:txBody>
          <a:bodyPr spcFirstLastPara="1" wrap="square" lIns="91425" tIns="91425" rIns="91425" bIns="91425" anchor="t" anchorCtr="0">
            <a:noAutofit/>
          </a:bodyPr>
          <a:lstStyle/>
          <a:p>
            <a:pPr marL="342900" lvl="0" indent="-342900" algn="just">
              <a:buFont typeface="+mj-lt"/>
              <a:buAutoNum type="arabicPeriod"/>
            </a:pPr>
            <a:r>
              <a:rPr lang="en-IN" sz="1200" dirty="0">
                <a:latin typeface="Bahnschrift Light SemiCondensed" panose="020B0502040204020203" pitchFamily="34" charset="0"/>
                <a:hlinkClick r:id="rId3"/>
              </a:rPr>
              <a:t>https://en.m.wikipedia.org/wiki/Mullaperiyar_Dam</a:t>
            </a:r>
            <a:endParaRPr lang="en-IN" sz="1200" dirty="0">
              <a:latin typeface="Bahnschrift Light SemiCondensed" panose="020B0502040204020203" pitchFamily="34" charset="0"/>
            </a:endParaRPr>
          </a:p>
          <a:p>
            <a:pPr marL="0" lvl="0" indent="0" algn="just"/>
            <a:endParaRPr lang="en-IN" sz="1200" dirty="0">
              <a:latin typeface="Bahnschrift Light SemiCondensed" panose="020B0502040204020203" pitchFamily="34" charset="0"/>
            </a:endParaRPr>
          </a:p>
          <a:p>
            <a:pPr marL="342900" lvl="0" indent="-342900" algn="just">
              <a:buFont typeface="+mj-lt"/>
              <a:buAutoNum type="arabicPeriod" startAt="2"/>
            </a:pPr>
            <a:r>
              <a:rPr lang="en-IN" sz="1200" dirty="0">
                <a:latin typeface="Bahnschrift Light SemiCondensed" panose="020B0502040204020203" pitchFamily="34" charset="0"/>
                <a:hlinkClick r:id="rId4"/>
              </a:rPr>
              <a:t>https://www.manoramaonline.com/news/latest-news/2024/09/02/cwc-orders-mullaperiyar-dam-safety-check-kerala-wins.html</a:t>
            </a:r>
            <a:endParaRPr lang="en-IN" sz="1200" dirty="0">
              <a:latin typeface="Bahnschrift Light SemiCondensed" panose="020B0502040204020203" pitchFamily="34" charset="0"/>
            </a:endParaRPr>
          </a:p>
          <a:p>
            <a:pPr marL="0" lvl="0" indent="0" algn="just"/>
            <a:endParaRPr lang="en-IN" sz="1200" dirty="0">
              <a:latin typeface="Bahnschrift Light SemiCondensed" panose="020B0502040204020203" pitchFamily="34" charset="0"/>
            </a:endParaRPr>
          </a:p>
          <a:p>
            <a:pPr marL="342900" lvl="0" indent="-342900" algn="just">
              <a:buFont typeface="+mj-lt"/>
              <a:buAutoNum type="arabicPeriod" startAt="3"/>
            </a:pPr>
            <a:r>
              <a:rPr lang="en-IN" sz="1200" dirty="0">
                <a:latin typeface="Bahnschrift Light SemiCondensed" panose="020B0502040204020203" pitchFamily="34" charset="0"/>
                <a:hlinkClick r:id="rId5"/>
              </a:rPr>
              <a:t>https://www.thehindu.com/news/national/kerala/central-water-commission-gives-nod-for-safety-review-of-mullaperiyar-dam-says-water-resources-minister-roshy-augustine/article68597068.ece</a:t>
            </a:r>
            <a:endParaRPr lang="en-IN" sz="1200" dirty="0">
              <a:latin typeface="Bahnschrift Light SemiCondensed" panose="020B0502040204020203" pitchFamily="34" charset="0"/>
            </a:endParaRPr>
          </a:p>
          <a:p>
            <a:pPr marL="0" lvl="0" indent="0" algn="just"/>
            <a:endParaRPr lang="en-IN" sz="1200" dirty="0">
              <a:latin typeface="Bahnschrift Light SemiCondensed" panose="020B0502040204020203" pitchFamily="34" charset="0"/>
            </a:endParaRPr>
          </a:p>
          <a:p>
            <a:pPr marL="342900" lvl="0" indent="-342900" algn="just">
              <a:buFont typeface="+mj-lt"/>
              <a:buAutoNum type="arabicPeriod" startAt="4"/>
            </a:pPr>
            <a:r>
              <a:rPr lang="en-IN" sz="1200" dirty="0">
                <a:latin typeface="Bahnschrift Light SemiCondensed" panose="020B0502040204020203" pitchFamily="34" charset="0"/>
                <a:hlinkClick r:id="rId6"/>
              </a:rPr>
              <a:t>https://timesofindia.indiatimes.com/city/chennai/kerala-moves-centre-for-new-mullaperiyar-dam/articleshow/110347555.cms</a:t>
            </a:r>
            <a:endParaRPr lang="en-IN" sz="1200" dirty="0">
              <a:latin typeface="Bahnschrift Light SemiCondensed" panose="020B0502040204020203" pitchFamily="34" charset="0"/>
            </a:endParaRPr>
          </a:p>
          <a:p>
            <a:pPr marL="342900" lvl="0" indent="-342900" algn="just">
              <a:buFont typeface="+mj-lt"/>
              <a:buAutoNum type="arabicPeriod" startAt="4"/>
            </a:pPr>
            <a:endParaRPr lang="en-IN" sz="1200" dirty="0">
              <a:latin typeface="Bahnschrift Light SemiCondensed" panose="020B0502040204020203" pitchFamily="34" charset="0"/>
            </a:endParaRPr>
          </a:p>
          <a:p>
            <a:pPr marL="342900" lvl="0" indent="-342900" algn="just">
              <a:buFont typeface="+mj-lt"/>
              <a:buAutoNum type="arabicPeriod" startAt="4"/>
            </a:pPr>
            <a:r>
              <a:rPr lang="en-US" sz="1200" b="1" dirty="0">
                <a:latin typeface="Bahnschrift Light SemiCondensed" panose="020B0502040204020203" pitchFamily="34" charset="0"/>
              </a:rPr>
              <a:t>Central Water Commission, Government of India.</a:t>
            </a:r>
            <a:r>
              <a:rPr lang="en-US" sz="1200" dirty="0">
                <a:latin typeface="Bahnschrift Light SemiCondensed" panose="020B0502040204020203" pitchFamily="34" charset="0"/>
              </a:rPr>
              <a:t> (2020). </a:t>
            </a:r>
            <a:r>
              <a:rPr lang="en-US" sz="1200" i="1" dirty="0" err="1">
                <a:latin typeface="Bahnschrift Light SemiCondensed" panose="020B0502040204020203" pitchFamily="34" charset="0"/>
              </a:rPr>
              <a:t>Mullaperiyar</a:t>
            </a:r>
            <a:r>
              <a:rPr lang="en-US" sz="1200" i="1" dirty="0">
                <a:latin typeface="Bahnschrift Light SemiCondensed" panose="020B0502040204020203" pitchFamily="34" charset="0"/>
              </a:rPr>
              <a:t> Dam – Technical Report on Safety and Structural Integrity</a:t>
            </a:r>
            <a:r>
              <a:rPr lang="en-US" sz="1200" dirty="0">
                <a:latin typeface="Bahnschrift Light SemiCondensed" panose="020B0502040204020203" pitchFamily="34" charset="0"/>
              </a:rPr>
              <a:t>. Retrieved from cwc.nic.in</a:t>
            </a:r>
          </a:p>
          <a:p>
            <a:pPr marL="342900" lvl="0" indent="-342900" algn="just">
              <a:buFont typeface="+mj-lt"/>
              <a:buAutoNum type="arabicPeriod" startAt="4"/>
            </a:pPr>
            <a:endParaRPr lang="en-US" sz="1200" dirty="0">
              <a:latin typeface="Bahnschrift Light SemiCondensed" panose="020B0502040204020203" pitchFamily="34" charset="0"/>
            </a:endParaRPr>
          </a:p>
          <a:p>
            <a:pPr marL="342900" lvl="0" indent="-342900" algn="just">
              <a:buFont typeface="+mj-lt"/>
              <a:buAutoNum type="arabicPeriod" startAt="4"/>
            </a:pPr>
            <a:r>
              <a:rPr lang="en-US" sz="1200" b="1" dirty="0">
                <a:latin typeface="Bahnschrift Light SemiCondensed" panose="020B0502040204020203" pitchFamily="34" charset="0"/>
              </a:rPr>
              <a:t>Chandran, V. &amp; Menon, A.</a:t>
            </a:r>
            <a:r>
              <a:rPr lang="en-US" sz="1200" dirty="0">
                <a:latin typeface="Bahnschrift Light SemiCondensed" panose="020B0502040204020203" pitchFamily="34" charset="0"/>
              </a:rPr>
              <a:t> (2018). </a:t>
            </a:r>
            <a:r>
              <a:rPr lang="en-US" sz="1200" i="1" dirty="0">
                <a:latin typeface="Bahnschrift Light SemiCondensed" panose="020B0502040204020203" pitchFamily="34" charset="0"/>
              </a:rPr>
              <a:t>Seismic Vulnerability Assessment of </a:t>
            </a:r>
            <a:r>
              <a:rPr lang="en-US" sz="1200" i="1" dirty="0" err="1">
                <a:latin typeface="Bahnschrift Light SemiCondensed" panose="020B0502040204020203" pitchFamily="34" charset="0"/>
              </a:rPr>
              <a:t>Mullaperiyar</a:t>
            </a:r>
            <a:r>
              <a:rPr lang="en-US" sz="1200" i="1" dirty="0">
                <a:latin typeface="Bahnschrift Light SemiCondensed" panose="020B0502040204020203" pitchFamily="34" charset="0"/>
              </a:rPr>
              <a:t> Dam</a:t>
            </a:r>
            <a:r>
              <a:rPr lang="en-US" sz="1200" dirty="0">
                <a:latin typeface="Bahnschrift Light SemiCondensed" panose="020B0502040204020203" pitchFamily="34" charset="0"/>
              </a:rPr>
              <a:t>. Journal of Structural Engineering, 45(4), 215-230.</a:t>
            </a:r>
          </a:p>
          <a:p>
            <a:pPr marL="0" lvl="0" indent="0" algn="just"/>
            <a:endParaRPr lang="en-US" sz="1200" dirty="0">
              <a:latin typeface="Bahnschrift Light SemiCondensed" panose="020B0502040204020203" pitchFamily="34" charset="0"/>
            </a:endParaRPr>
          </a:p>
          <a:p>
            <a:pPr marL="342900" lvl="0" indent="-342900" algn="just">
              <a:buFont typeface="+mj-lt"/>
              <a:buAutoNum type="arabicPeriod" startAt="7"/>
            </a:pPr>
            <a:r>
              <a:rPr lang="en-IN" sz="1200" dirty="0">
                <a:latin typeface="Bahnschrift Light SemiCondensed" panose="020B0502040204020203" pitchFamily="34" charset="0"/>
              </a:rPr>
              <a:t>https://youtu.be/p0qqNpcGi3I?si=RYss9RpUOEKGlAnZ</a:t>
            </a:r>
            <a:endParaRPr sz="1200" dirty="0">
              <a:latin typeface="Bahnschrift Light SemiCondensed" panose="020B0502040204020203"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7" name="Google Shape;367;p49"/>
          <p:cNvSpPr txBox="1">
            <a:spLocks noGrp="1"/>
          </p:cNvSpPr>
          <p:nvPr>
            <p:ph type="title"/>
          </p:nvPr>
        </p:nvSpPr>
        <p:spPr>
          <a:xfrm>
            <a:off x="2542516" y="2630554"/>
            <a:ext cx="5680457" cy="53825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6000" b="1" dirty="0"/>
              <a:t>THANK YOU</a:t>
            </a:r>
            <a:endParaRPr sz="6000" b="1" dirty="0"/>
          </a:p>
        </p:txBody>
      </p:sp>
      <p:sp>
        <p:nvSpPr>
          <p:cNvPr id="6" name="Google Shape;207;p36">
            <a:extLst>
              <a:ext uri="{FF2B5EF4-FFF2-40B4-BE49-F238E27FC236}">
                <a16:creationId xmlns:a16="http://schemas.microsoft.com/office/drawing/2014/main" id="{A61AA35A-71CF-4ED2-8B67-FBED13DA8B82}"/>
              </a:ext>
            </a:extLst>
          </p:cNvPr>
          <p:cNvSpPr/>
          <p:nvPr/>
        </p:nvSpPr>
        <p:spPr>
          <a:xfrm rot="5400000">
            <a:off x="6751083" y="3365700"/>
            <a:ext cx="3488700" cy="66900"/>
          </a:xfrm>
          <a:prstGeom prst="rect">
            <a:avLst/>
          </a:prstGeom>
          <a:solidFill>
            <a:srgbClr val="FFFFFF">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1470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6"/>
          <p:cNvSpPr txBox="1">
            <a:spLocks noGrp="1"/>
          </p:cNvSpPr>
          <p:nvPr>
            <p:ph type="title"/>
          </p:nvPr>
        </p:nvSpPr>
        <p:spPr>
          <a:xfrm>
            <a:off x="1065000" y="416890"/>
            <a:ext cx="7359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3600" b="1" dirty="0"/>
              <a:t>Introduction</a:t>
            </a:r>
            <a:endParaRPr sz="3600" b="1" dirty="0"/>
          </a:p>
        </p:txBody>
      </p:sp>
      <p:sp>
        <p:nvSpPr>
          <p:cNvPr id="204" name="Google Shape;204;p36"/>
          <p:cNvSpPr txBox="1"/>
          <p:nvPr/>
        </p:nvSpPr>
        <p:spPr>
          <a:xfrm>
            <a:off x="1064999" y="1316025"/>
            <a:ext cx="7678071" cy="2821636"/>
          </a:xfrm>
          <a:prstGeom prst="rect">
            <a:avLst/>
          </a:prstGeom>
          <a:solidFill>
            <a:srgbClr val="191919">
              <a:alpha val="60000"/>
            </a:srgbClr>
          </a:solidFill>
          <a:ln>
            <a:noFill/>
          </a:ln>
        </p:spPr>
        <p:txBody>
          <a:bodyPr spcFirstLastPara="1" wrap="square" lIns="91425" tIns="91425" rIns="91425" bIns="91425" anchor="t" anchorCtr="0">
            <a:noAutofit/>
          </a:bodyPr>
          <a:lstStyle/>
          <a:p>
            <a:pPr marL="285750" lvl="1" indent="-285750" algn="just">
              <a:buClr>
                <a:schemeClr val="tx1"/>
              </a:buClr>
              <a:buFont typeface="Courier New" panose="02070309020205020404" pitchFamily="49" charset="0"/>
              <a:buChar char="o"/>
            </a:pPr>
            <a:r>
              <a:rPr lang="en-US" dirty="0">
                <a:solidFill>
                  <a:schemeClr val="tx1"/>
                </a:solidFill>
              </a:rPr>
              <a:t>The Mullaperiyar Dam is a masonry gravity dam built on the Periyar River. It was constructed in 1895 and is one of the oldest functioning dams in India. The dam’s primary purpose is to provide water for irrigation, drinking, and hydroelectric power to Tamil Nadu.</a:t>
            </a:r>
          </a:p>
          <a:p>
            <a:pPr marL="285750" lvl="1" indent="-285750" algn="just">
              <a:buClr>
                <a:schemeClr val="tx1"/>
              </a:buClr>
              <a:buFont typeface="Courier New" panose="02070309020205020404" pitchFamily="49" charset="0"/>
              <a:buChar char="o"/>
            </a:pPr>
            <a:endParaRPr lang="en-US" dirty="0">
              <a:solidFill>
                <a:schemeClr val="tx1"/>
              </a:solidFill>
            </a:endParaRPr>
          </a:p>
          <a:p>
            <a:pPr marL="285750" lvl="1" indent="-285750" algn="just">
              <a:buClr>
                <a:schemeClr val="tx1"/>
              </a:buClr>
              <a:buFont typeface="Courier New" panose="02070309020205020404" pitchFamily="49" charset="0"/>
              <a:buChar char="o"/>
            </a:pPr>
            <a:r>
              <a:rPr lang="en-US" dirty="0">
                <a:solidFill>
                  <a:schemeClr val="tx1"/>
                </a:solidFill>
              </a:rPr>
              <a:t>The dam is situated in the Idukki district of Kerala, near the border with Tamil Nadu. Although it is located in Kerala, the water from the dam primarily benefits the state of Tamil Nadu.</a:t>
            </a:r>
          </a:p>
          <a:p>
            <a:pPr marL="285750" lvl="1" indent="-285750" algn="just">
              <a:buClr>
                <a:schemeClr val="tx1"/>
              </a:buClr>
              <a:buFont typeface="Courier New" panose="02070309020205020404" pitchFamily="49" charset="0"/>
              <a:buChar char="o"/>
            </a:pPr>
            <a:endParaRPr lang="en-US" dirty="0">
              <a:solidFill>
                <a:schemeClr val="tx1"/>
              </a:solidFill>
            </a:endParaRPr>
          </a:p>
          <a:p>
            <a:pPr marL="285750" lvl="1" indent="-285750" algn="just">
              <a:buClr>
                <a:schemeClr val="tx1"/>
              </a:buClr>
              <a:buFont typeface="Courier New" panose="02070309020205020404" pitchFamily="49" charset="0"/>
              <a:buChar char="o"/>
            </a:pPr>
            <a:r>
              <a:rPr lang="en-US" dirty="0">
                <a:solidFill>
                  <a:schemeClr val="tx1"/>
                </a:solidFill>
              </a:rPr>
              <a:t>Over the years, the Mullaperiyar Dam has faced significant safety concerns due to its age, structural integrity, and seismic activity. The potential risk of dam failure has led to ongoing disputes between Kerala and Tamil Nadu, with fears of a catastrophic disaster affecting millions of people living downstream.</a:t>
            </a:r>
          </a:p>
        </p:txBody>
      </p:sp>
      <p:sp>
        <p:nvSpPr>
          <p:cNvPr id="207" name="Google Shape;207;p36"/>
          <p:cNvSpPr/>
          <p:nvPr/>
        </p:nvSpPr>
        <p:spPr>
          <a:xfrm rot="5400000">
            <a:off x="-1031125" y="3396825"/>
            <a:ext cx="3488700" cy="66900"/>
          </a:xfrm>
          <a:prstGeom prst="rect">
            <a:avLst/>
          </a:prstGeom>
          <a:solidFill>
            <a:srgbClr val="FFFFFF">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FD680D6-3B8D-43C8-AF3F-A3BCA14FF2C7}"/>
              </a:ext>
            </a:extLst>
          </p:cNvPr>
          <p:cNvCxnSpPr>
            <a:cxnSpLocks/>
          </p:cNvCxnSpPr>
          <p:nvPr/>
        </p:nvCxnSpPr>
        <p:spPr>
          <a:xfrm flipV="1">
            <a:off x="7800535" y="2571749"/>
            <a:ext cx="10609385"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2" name="Google Shape;202;p36"/>
          <p:cNvSpPr txBox="1">
            <a:spLocks noGrp="1"/>
          </p:cNvSpPr>
          <p:nvPr>
            <p:ph type="title"/>
          </p:nvPr>
        </p:nvSpPr>
        <p:spPr>
          <a:xfrm>
            <a:off x="1065000" y="416890"/>
            <a:ext cx="7359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b="1" dirty="0"/>
              <a:t>History</a:t>
            </a:r>
            <a:endParaRPr sz="3600" b="1" dirty="0"/>
          </a:p>
        </p:txBody>
      </p:sp>
      <p:sp>
        <p:nvSpPr>
          <p:cNvPr id="204" name="Google Shape;204;p36"/>
          <p:cNvSpPr txBox="1"/>
          <p:nvPr/>
        </p:nvSpPr>
        <p:spPr>
          <a:xfrm>
            <a:off x="1065000" y="1685925"/>
            <a:ext cx="2177603" cy="984044"/>
          </a:xfrm>
          <a:prstGeom prst="rect">
            <a:avLst/>
          </a:prstGeom>
          <a:solidFill>
            <a:srgbClr val="191919">
              <a:alpha val="60000"/>
            </a:srgbClr>
          </a:solidFill>
          <a:ln>
            <a:noFill/>
          </a:ln>
        </p:spPr>
        <p:txBody>
          <a:bodyPr spcFirstLastPara="1" wrap="square" lIns="91425" tIns="91425" rIns="91425" bIns="91425" anchor="t" anchorCtr="0">
            <a:noAutofit/>
          </a:bodyPr>
          <a:lstStyle/>
          <a:p>
            <a:pPr algn="just"/>
            <a:r>
              <a:rPr lang="en-US" sz="2800" b="1" dirty="0">
                <a:solidFill>
                  <a:schemeClr val="tx1"/>
                </a:solidFill>
                <a:latin typeface="Bahnschrift Condensed" panose="020B0502040204020203" pitchFamily="34" charset="0"/>
              </a:rPr>
              <a:t>Mid-19</a:t>
            </a:r>
            <a:r>
              <a:rPr lang="en-US" sz="2800" b="1" baseline="30000" dirty="0">
                <a:solidFill>
                  <a:schemeClr val="tx1"/>
                </a:solidFill>
                <a:latin typeface="Bahnschrift Condensed" panose="020B0502040204020203" pitchFamily="34" charset="0"/>
              </a:rPr>
              <a:t>th</a:t>
            </a:r>
            <a:r>
              <a:rPr lang="en-US" sz="2800" b="1" dirty="0">
                <a:solidFill>
                  <a:schemeClr val="tx1"/>
                </a:solidFill>
                <a:latin typeface="Bahnschrift Condensed" panose="020B0502040204020203" pitchFamily="34" charset="0"/>
              </a:rPr>
              <a:t> Century</a:t>
            </a:r>
          </a:p>
          <a:p>
            <a:pPr algn="just"/>
            <a:r>
              <a:rPr lang="en-US" sz="2800" b="1" dirty="0">
                <a:solidFill>
                  <a:schemeClr val="tx1"/>
                </a:solidFill>
                <a:latin typeface="Bahnschrift Condensed" panose="020B0502040204020203" pitchFamily="34" charset="0"/>
              </a:rPr>
              <a:t>(</a:t>
            </a:r>
            <a:r>
              <a:rPr lang="en-IN" sz="2800" b="1" dirty="0">
                <a:solidFill>
                  <a:schemeClr val="tx1"/>
                </a:solidFill>
                <a:latin typeface="Bahnschrift Condensed" panose="020B0502040204020203" pitchFamily="34" charset="0"/>
              </a:rPr>
              <a:t>1840s to 1860s)</a:t>
            </a:r>
            <a:endParaRPr lang="en-US" sz="2800" b="1" dirty="0">
              <a:solidFill>
                <a:schemeClr val="tx1"/>
              </a:solidFill>
              <a:latin typeface="Bahnschrift Condensed" panose="020B0502040204020203" pitchFamily="34" charset="0"/>
            </a:endParaRPr>
          </a:p>
        </p:txBody>
      </p:sp>
      <p:sp>
        <p:nvSpPr>
          <p:cNvPr id="207" name="Google Shape;207;p36"/>
          <p:cNvSpPr/>
          <p:nvPr/>
        </p:nvSpPr>
        <p:spPr>
          <a:xfrm rot="5400000">
            <a:off x="-1024350" y="1710900"/>
            <a:ext cx="3488700" cy="66900"/>
          </a:xfrm>
          <a:prstGeom prst="rect">
            <a:avLst/>
          </a:prstGeom>
          <a:solidFill>
            <a:srgbClr val="FFFFFF">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DDBD3A6A-7A3F-4872-9FD6-B2AC7050372C}"/>
              </a:ext>
            </a:extLst>
          </p:cNvPr>
          <p:cNvPicPr>
            <a:picLocks noChangeAspect="1"/>
          </p:cNvPicPr>
          <p:nvPr/>
        </p:nvPicPr>
        <p:blipFill>
          <a:blip r:embed="rId3"/>
          <a:stretch>
            <a:fillRect/>
          </a:stretch>
        </p:blipFill>
        <p:spPr>
          <a:xfrm>
            <a:off x="6302329" y="1330480"/>
            <a:ext cx="2012292" cy="2678978"/>
          </a:xfrm>
          <a:prstGeom prst="rect">
            <a:avLst/>
          </a:prstGeom>
        </p:spPr>
      </p:pic>
      <p:pic>
        <p:nvPicPr>
          <p:cNvPr id="16" name="Picture 15">
            <a:extLst>
              <a:ext uri="{FF2B5EF4-FFF2-40B4-BE49-F238E27FC236}">
                <a16:creationId xmlns:a16="http://schemas.microsoft.com/office/drawing/2014/main" id="{57C4017C-237B-4AEB-962C-AD9A4961BD29}"/>
              </a:ext>
            </a:extLst>
          </p:cNvPr>
          <p:cNvPicPr>
            <a:picLocks noChangeAspect="1"/>
          </p:cNvPicPr>
          <p:nvPr/>
        </p:nvPicPr>
        <p:blipFill rotWithShape="1">
          <a:blip r:embed="rId4"/>
          <a:srcRect l="3300" t="2568" r="1423" b="5976"/>
          <a:stretch/>
        </p:blipFill>
        <p:spPr>
          <a:xfrm>
            <a:off x="9812827" y="1489152"/>
            <a:ext cx="3166010" cy="2165195"/>
          </a:xfrm>
          <a:prstGeom prst="roundRect">
            <a:avLst>
              <a:gd name="adj" fmla="val 3294"/>
            </a:avLst>
          </a:prstGeom>
        </p:spPr>
      </p:pic>
      <p:sp>
        <p:nvSpPr>
          <p:cNvPr id="18" name="Google Shape;204;p36">
            <a:extLst>
              <a:ext uri="{FF2B5EF4-FFF2-40B4-BE49-F238E27FC236}">
                <a16:creationId xmlns:a16="http://schemas.microsoft.com/office/drawing/2014/main" id="{718F0527-6D2C-4272-820F-5C6612CC92A4}"/>
              </a:ext>
            </a:extLst>
          </p:cNvPr>
          <p:cNvSpPr txBox="1"/>
          <p:nvPr/>
        </p:nvSpPr>
        <p:spPr>
          <a:xfrm>
            <a:off x="15789718" y="1622979"/>
            <a:ext cx="1363241" cy="737670"/>
          </a:xfrm>
          <a:prstGeom prst="rect">
            <a:avLst/>
          </a:prstGeom>
          <a:solidFill>
            <a:srgbClr val="191919">
              <a:alpha val="60000"/>
            </a:srgbClr>
          </a:solidFill>
          <a:ln>
            <a:noFill/>
          </a:ln>
        </p:spPr>
        <p:txBody>
          <a:bodyPr spcFirstLastPara="1" wrap="square" lIns="91425" tIns="91425" rIns="91425" bIns="91425" anchor="t" anchorCtr="0">
            <a:noAutofit/>
          </a:bodyPr>
          <a:lstStyle/>
          <a:p>
            <a:pPr algn="just"/>
            <a:r>
              <a:rPr lang="en-US" sz="4000" b="1" dirty="0">
                <a:solidFill>
                  <a:schemeClr val="tx1"/>
                </a:solidFill>
                <a:latin typeface="Bahnschrift Condensed" panose="020B0502040204020203" pitchFamily="34" charset="0"/>
              </a:rPr>
              <a:t>IN 1887</a:t>
            </a:r>
          </a:p>
        </p:txBody>
      </p:sp>
      <p:sp>
        <p:nvSpPr>
          <p:cNvPr id="21" name="Google Shape;204;p36">
            <a:extLst>
              <a:ext uri="{FF2B5EF4-FFF2-40B4-BE49-F238E27FC236}">
                <a16:creationId xmlns:a16="http://schemas.microsoft.com/office/drawing/2014/main" id="{26181525-52C5-43F9-9E83-EB1A64B25279}"/>
              </a:ext>
            </a:extLst>
          </p:cNvPr>
          <p:cNvSpPr txBox="1"/>
          <p:nvPr/>
        </p:nvSpPr>
        <p:spPr>
          <a:xfrm>
            <a:off x="1065000" y="3025414"/>
            <a:ext cx="4449535" cy="1173206"/>
          </a:xfrm>
          <a:prstGeom prst="rect">
            <a:avLst/>
          </a:prstGeom>
          <a:solidFill>
            <a:srgbClr val="191919">
              <a:alpha val="60000"/>
            </a:srgbClr>
          </a:solidFill>
          <a:ln>
            <a:noFill/>
          </a:ln>
        </p:spPr>
        <p:txBody>
          <a:bodyPr spcFirstLastPara="1" wrap="square" lIns="91425" tIns="91425" rIns="91425" bIns="91425" anchor="t" anchorCtr="0">
            <a:noAutofit/>
          </a:bodyPr>
          <a:lstStyle/>
          <a:p>
            <a:pPr algn="just"/>
            <a:r>
              <a:rPr lang="en-US" dirty="0">
                <a:solidFill>
                  <a:schemeClr val="tx1"/>
                </a:solidFill>
                <a:latin typeface="Bahnschrift Light SemiCondensed" panose="020B0502040204020203" pitchFamily="34" charset="0"/>
              </a:rPr>
              <a:t>The idea of diverting water from the Periyar River to the arid regions of Tamil Nadu was conceived in the mid-19th century. The project aimed to provide a reliable water source for irrigation and support agricultural activities in drought-prone areas.</a:t>
            </a:r>
            <a:endParaRPr lang="en-IN" dirty="0">
              <a:solidFill>
                <a:schemeClr val="tx1"/>
              </a:solidFill>
              <a:latin typeface="Bahnschrift Light SemiCondensed" panose="020B0502040204020203" pitchFamily="34" charset="0"/>
            </a:endParaRPr>
          </a:p>
        </p:txBody>
      </p:sp>
      <p:sp>
        <p:nvSpPr>
          <p:cNvPr id="22" name="Google Shape;204;p36">
            <a:extLst>
              <a:ext uri="{FF2B5EF4-FFF2-40B4-BE49-F238E27FC236}">
                <a16:creationId xmlns:a16="http://schemas.microsoft.com/office/drawing/2014/main" id="{D93F7132-7EC6-42C2-AB2B-41B1B5FF2240}"/>
              </a:ext>
            </a:extLst>
          </p:cNvPr>
          <p:cNvSpPr txBox="1"/>
          <p:nvPr/>
        </p:nvSpPr>
        <p:spPr>
          <a:xfrm>
            <a:off x="13870275" y="2634819"/>
            <a:ext cx="4279629" cy="1021080"/>
          </a:xfrm>
          <a:prstGeom prst="rect">
            <a:avLst/>
          </a:prstGeom>
          <a:solidFill>
            <a:srgbClr val="191919">
              <a:alpha val="60000"/>
            </a:srgbClr>
          </a:solidFill>
          <a:ln>
            <a:noFill/>
          </a:ln>
        </p:spPr>
        <p:txBody>
          <a:bodyPr spcFirstLastPara="1" wrap="square" lIns="91425" tIns="91425" rIns="91425" bIns="91425" anchor="t" anchorCtr="0">
            <a:noAutofit/>
          </a:bodyPr>
          <a:lstStyle/>
          <a:p>
            <a:pPr algn="just"/>
            <a:r>
              <a:rPr lang="en-US" dirty="0">
                <a:solidFill>
                  <a:schemeClr val="tx1"/>
                </a:solidFill>
                <a:latin typeface="Bahnschrift Light SemiCondensed" panose="020B0502040204020203" pitchFamily="34" charset="0"/>
              </a:rPr>
              <a:t>Construction of the Mullaperiyar Dam began in 1887 under the guidance of British engineer Colonel John Pennycuick. The dam was built using a mix of rubble masonry and lime surkhi mortar, a technique common during that period.</a:t>
            </a:r>
            <a:endParaRPr lang="en-IN" dirty="0">
              <a:solidFill>
                <a:schemeClr val="tx1"/>
              </a:solidFill>
              <a:latin typeface="Bahnschrift Light SemiCondensed" panose="020B0502040204020203" pitchFamily="34" charset="0"/>
            </a:endParaRPr>
          </a:p>
        </p:txBody>
      </p:sp>
    </p:spTree>
    <p:extLst>
      <p:ext uri="{BB962C8B-B14F-4D97-AF65-F5344CB8AC3E}">
        <p14:creationId xmlns:p14="http://schemas.microsoft.com/office/powerpoint/2010/main" val="2396269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FD680D6-3B8D-43C8-AF3F-A3BCA14FF2C7}"/>
              </a:ext>
            </a:extLst>
          </p:cNvPr>
          <p:cNvCxnSpPr>
            <a:cxnSpLocks/>
            <a:stCxn id="3" idx="3"/>
          </p:cNvCxnSpPr>
          <p:nvPr/>
        </p:nvCxnSpPr>
        <p:spPr>
          <a:xfrm>
            <a:off x="-422979" y="2487089"/>
            <a:ext cx="18962439" cy="198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4" name="Google Shape;204;p36"/>
          <p:cNvSpPr txBox="1"/>
          <p:nvPr/>
        </p:nvSpPr>
        <p:spPr>
          <a:xfrm>
            <a:off x="-7672600" y="1503045"/>
            <a:ext cx="2177603" cy="984044"/>
          </a:xfrm>
          <a:prstGeom prst="rect">
            <a:avLst/>
          </a:prstGeom>
          <a:solidFill>
            <a:srgbClr val="191919">
              <a:alpha val="60000"/>
            </a:srgbClr>
          </a:solidFill>
          <a:ln>
            <a:noFill/>
          </a:ln>
        </p:spPr>
        <p:txBody>
          <a:bodyPr spcFirstLastPara="1" wrap="square" lIns="91425" tIns="91425" rIns="91425" bIns="91425" anchor="t" anchorCtr="0">
            <a:noAutofit/>
          </a:bodyPr>
          <a:lstStyle/>
          <a:p>
            <a:pPr algn="just"/>
            <a:r>
              <a:rPr lang="en-US" sz="2800" b="1" dirty="0">
                <a:solidFill>
                  <a:schemeClr val="tx1"/>
                </a:solidFill>
                <a:latin typeface="Bahnschrift Condensed" panose="020B0502040204020203" pitchFamily="34" charset="0"/>
              </a:rPr>
              <a:t>Mid-19</a:t>
            </a:r>
            <a:r>
              <a:rPr lang="en-US" sz="2800" b="1" baseline="30000" dirty="0">
                <a:solidFill>
                  <a:schemeClr val="tx1"/>
                </a:solidFill>
                <a:latin typeface="Bahnschrift Condensed" panose="020B0502040204020203" pitchFamily="34" charset="0"/>
              </a:rPr>
              <a:t>th</a:t>
            </a:r>
            <a:r>
              <a:rPr lang="en-US" sz="2800" b="1" dirty="0">
                <a:solidFill>
                  <a:schemeClr val="tx1"/>
                </a:solidFill>
                <a:latin typeface="Bahnschrift Condensed" panose="020B0502040204020203" pitchFamily="34" charset="0"/>
              </a:rPr>
              <a:t> Century</a:t>
            </a:r>
          </a:p>
          <a:p>
            <a:pPr algn="just"/>
            <a:r>
              <a:rPr lang="en-US" sz="2800" b="1" dirty="0">
                <a:solidFill>
                  <a:schemeClr val="tx1"/>
                </a:solidFill>
                <a:latin typeface="Bahnschrift Condensed" panose="020B0502040204020203" pitchFamily="34" charset="0"/>
              </a:rPr>
              <a:t>(</a:t>
            </a:r>
            <a:r>
              <a:rPr lang="en-IN" sz="2800" b="1" dirty="0">
                <a:solidFill>
                  <a:schemeClr val="tx1"/>
                </a:solidFill>
                <a:latin typeface="Bahnschrift Condensed" panose="020B0502040204020203" pitchFamily="34" charset="0"/>
              </a:rPr>
              <a:t>1840s to 1860s)</a:t>
            </a:r>
            <a:endParaRPr lang="en-US" sz="2800" b="1" dirty="0">
              <a:solidFill>
                <a:schemeClr val="tx1"/>
              </a:solidFill>
              <a:latin typeface="Bahnschrift Condensed" panose="020B0502040204020203" pitchFamily="34" charset="0"/>
            </a:endParaRPr>
          </a:p>
        </p:txBody>
      </p:sp>
      <p:pic>
        <p:nvPicPr>
          <p:cNvPr id="3" name="Picture 2">
            <a:extLst>
              <a:ext uri="{FF2B5EF4-FFF2-40B4-BE49-F238E27FC236}">
                <a16:creationId xmlns:a16="http://schemas.microsoft.com/office/drawing/2014/main" id="{DDBD3A6A-7A3F-4872-9FD6-B2AC7050372C}"/>
              </a:ext>
            </a:extLst>
          </p:cNvPr>
          <p:cNvPicPr>
            <a:picLocks noChangeAspect="1"/>
          </p:cNvPicPr>
          <p:nvPr/>
        </p:nvPicPr>
        <p:blipFill>
          <a:blip r:embed="rId3"/>
          <a:stretch>
            <a:fillRect/>
          </a:stretch>
        </p:blipFill>
        <p:spPr>
          <a:xfrm>
            <a:off x="-2435271" y="1147600"/>
            <a:ext cx="2012292" cy="2678978"/>
          </a:xfrm>
          <a:prstGeom prst="rect">
            <a:avLst/>
          </a:prstGeom>
        </p:spPr>
      </p:pic>
      <p:pic>
        <p:nvPicPr>
          <p:cNvPr id="7" name="Picture 6">
            <a:extLst>
              <a:ext uri="{FF2B5EF4-FFF2-40B4-BE49-F238E27FC236}">
                <a16:creationId xmlns:a16="http://schemas.microsoft.com/office/drawing/2014/main" id="{68CDE6EB-4945-4AD2-9EA0-C1C7A5D6550B}"/>
              </a:ext>
            </a:extLst>
          </p:cNvPr>
          <p:cNvPicPr>
            <a:picLocks noChangeAspect="1"/>
          </p:cNvPicPr>
          <p:nvPr/>
        </p:nvPicPr>
        <p:blipFill rotWithShape="1">
          <a:blip r:embed="rId4"/>
          <a:srcRect l="3300" t="2568" r="1423" b="5976"/>
          <a:stretch/>
        </p:blipFill>
        <p:spPr>
          <a:xfrm>
            <a:off x="1196340" y="1492405"/>
            <a:ext cx="3166010" cy="2165195"/>
          </a:xfrm>
          <a:prstGeom prst="roundRect">
            <a:avLst>
              <a:gd name="adj" fmla="val 3294"/>
            </a:avLst>
          </a:prstGeom>
        </p:spPr>
      </p:pic>
      <p:sp>
        <p:nvSpPr>
          <p:cNvPr id="17" name="Google Shape;204;p36">
            <a:extLst>
              <a:ext uri="{FF2B5EF4-FFF2-40B4-BE49-F238E27FC236}">
                <a16:creationId xmlns:a16="http://schemas.microsoft.com/office/drawing/2014/main" id="{4A07C314-8357-442E-AC7E-739C8DBB35D6}"/>
              </a:ext>
            </a:extLst>
          </p:cNvPr>
          <p:cNvSpPr txBox="1"/>
          <p:nvPr/>
        </p:nvSpPr>
        <p:spPr>
          <a:xfrm>
            <a:off x="7173231" y="1626232"/>
            <a:ext cx="1363241" cy="737670"/>
          </a:xfrm>
          <a:prstGeom prst="rect">
            <a:avLst/>
          </a:prstGeom>
          <a:solidFill>
            <a:srgbClr val="191919">
              <a:alpha val="60000"/>
            </a:srgbClr>
          </a:solidFill>
          <a:ln>
            <a:noFill/>
          </a:ln>
        </p:spPr>
        <p:txBody>
          <a:bodyPr spcFirstLastPara="1" wrap="square" lIns="91425" tIns="91425" rIns="91425" bIns="91425" anchor="t" anchorCtr="0">
            <a:noAutofit/>
          </a:bodyPr>
          <a:lstStyle/>
          <a:p>
            <a:pPr algn="just"/>
            <a:r>
              <a:rPr lang="en-US" sz="4000" b="1" dirty="0">
                <a:solidFill>
                  <a:schemeClr val="tx1"/>
                </a:solidFill>
                <a:latin typeface="Bahnschrift Condensed" panose="020B0502040204020203" pitchFamily="34" charset="0"/>
              </a:rPr>
              <a:t>IN 1887</a:t>
            </a:r>
          </a:p>
        </p:txBody>
      </p:sp>
      <p:pic>
        <p:nvPicPr>
          <p:cNvPr id="22" name="Picture 21">
            <a:extLst>
              <a:ext uri="{FF2B5EF4-FFF2-40B4-BE49-F238E27FC236}">
                <a16:creationId xmlns:a16="http://schemas.microsoft.com/office/drawing/2014/main" id="{2BC5DA62-6733-41DD-AB02-B4B74367C293}"/>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10557803" y="1492406"/>
            <a:ext cx="3166010" cy="2165194"/>
          </a:xfrm>
          <a:prstGeom prst="roundRect">
            <a:avLst>
              <a:gd name="adj" fmla="val 5053"/>
            </a:avLst>
          </a:prstGeom>
        </p:spPr>
      </p:pic>
      <p:sp>
        <p:nvSpPr>
          <p:cNvPr id="24" name="Google Shape;204;p36">
            <a:extLst>
              <a:ext uri="{FF2B5EF4-FFF2-40B4-BE49-F238E27FC236}">
                <a16:creationId xmlns:a16="http://schemas.microsoft.com/office/drawing/2014/main" id="{7F00FDE6-94DD-4AEF-996A-68EFF4917677}"/>
              </a:ext>
            </a:extLst>
          </p:cNvPr>
          <p:cNvSpPr txBox="1"/>
          <p:nvPr/>
        </p:nvSpPr>
        <p:spPr>
          <a:xfrm>
            <a:off x="16970094" y="1492406"/>
            <a:ext cx="1363241" cy="737670"/>
          </a:xfrm>
          <a:prstGeom prst="rect">
            <a:avLst/>
          </a:prstGeom>
          <a:solidFill>
            <a:srgbClr val="191919">
              <a:alpha val="60000"/>
            </a:srgbClr>
          </a:solidFill>
          <a:ln>
            <a:noFill/>
          </a:ln>
        </p:spPr>
        <p:txBody>
          <a:bodyPr spcFirstLastPara="1" wrap="square" lIns="91425" tIns="91425" rIns="91425" bIns="91425" anchor="t" anchorCtr="0">
            <a:noAutofit/>
          </a:bodyPr>
          <a:lstStyle/>
          <a:p>
            <a:pPr algn="just"/>
            <a:r>
              <a:rPr lang="en-US" sz="4000" b="1" dirty="0">
                <a:solidFill>
                  <a:schemeClr val="tx1"/>
                </a:solidFill>
                <a:latin typeface="Bahnschrift Condensed" panose="020B0502040204020203" pitchFamily="34" charset="0"/>
              </a:rPr>
              <a:t>IN 1895</a:t>
            </a:r>
          </a:p>
        </p:txBody>
      </p:sp>
      <p:sp>
        <p:nvSpPr>
          <p:cNvPr id="26" name="Google Shape;204;p36">
            <a:extLst>
              <a:ext uri="{FF2B5EF4-FFF2-40B4-BE49-F238E27FC236}">
                <a16:creationId xmlns:a16="http://schemas.microsoft.com/office/drawing/2014/main" id="{4A18E99C-01EA-4E46-98FE-1A83433C9DB7}"/>
              </a:ext>
            </a:extLst>
          </p:cNvPr>
          <p:cNvSpPr txBox="1"/>
          <p:nvPr/>
        </p:nvSpPr>
        <p:spPr>
          <a:xfrm>
            <a:off x="4781652" y="2636520"/>
            <a:ext cx="4279629" cy="1021080"/>
          </a:xfrm>
          <a:prstGeom prst="rect">
            <a:avLst/>
          </a:prstGeom>
          <a:solidFill>
            <a:srgbClr val="191919">
              <a:alpha val="60000"/>
            </a:srgbClr>
          </a:solidFill>
          <a:ln>
            <a:noFill/>
          </a:ln>
        </p:spPr>
        <p:txBody>
          <a:bodyPr spcFirstLastPara="1" wrap="square" lIns="91425" tIns="91425" rIns="91425" bIns="91425" anchor="t" anchorCtr="0">
            <a:noAutofit/>
          </a:bodyPr>
          <a:lstStyle/>
          <a:p>
            <a:pPr algn="just"/>
            <a:r>
              <a:rPr lang="en-US" dirty="0">
                <a:solidFill>
                  <a:schemeClr val="tx1"/>
                </a:solidFill>
                <a:latin typeface="Bahnschrift Light SemiCondensed" panose="020B0502040204020203" pitchFamily="34" charset="0"/>
              </a:rPr>
              <a:t>Construction of the Mullaperiyar Dam began in 1887 under the guidance of British engineer Colonel John Pennycuick. The dam was built using a mix of rubble masonry and lime surkhi mortar, a technique common during that period.</a:t>
            </a:r>
            <a:endParaRPr lang="en-IN" dirty="0">
              <a:solidFill>
                <a:schemeClr val="tx1"/>
              </a:solidFill>
              <a:latin typeface="Bahnschrift Light SemiCondensed" panose="020B0502040204020203" pitchFamily="34" charset="0"/>
            </a:endParaRPr>
          </a:p>
        </p:txBody>
      </p:sp>
      <p:sp>
        <p:nvSpPr>
          <p:cNvPr id="27" name="Google Shape;204;p36">
            <a:extLst>
              <a:ext uri="{FF2B5EF4-FFF2-40B4-BE49-F238E27FC236}">
                <a16:creationId xmlns:a16="http://schemas.microsoft.com/office/drawing/2014/main" id="{8C96832B-EF52-44C9-ACC9-CFE543BEACF7}"/>
              </a:ext>
            </a:extLst>
          </p:cNvPr>
          <p:cNvSpPr txBox="1"/>
          <p:nvPr/>
        </p:nvSpPr>
        <p:spPr>
          <a:xfrm>
            <a:off x="14696743" y="2632710"/>
            <a:ext cx="4546702" cy="954107"/>
          </a:xfrm>
          <a:prstGeom prst="rect">
            <a:avLst/>
          </a:prstGeom>
          <a:solidFill>
            <a:srgbClr val="191919">
              <a:alpha val="60000"/>
            </a:srgbClr>
          </a:solidFill>
          <a:ln>
            <a:noFill/>
          </a:ln>
        </p:spPr>
        <p:txBody>
          <a:bodyPr spcFirstLastPara="1" wrap="square" lIns="91425" tIns="91425" rIns="91425" bIns="91425" anchor="t" anchorCtr="0">
            <a:noAutofit/>
          </a:bodyPr>
          <a:lstStyle/>
          <a:p>
            <a:pPr algn="just"/>
            <a:r>
              <a:rPr lang="en-US" dirty="0">
                <a:solidFill>
                  <a:schemeClr val="tx1"/>
                </a:solidFill>
                <a:latin typeface="Bahnschrift Light SemiCondensed" panose="020B0502040204020203" pitchFamily="34" charset="0"/>
              </a:rPr>
              <a:t>The construction faced numerous challenges, including difficult terrain, heavy monsoons, and financial constraints. Despite these obstacles, the dam was successfully completed in 1895.</a:t>
            </a:r>
            <a:endParaRPr lang="en-IN" dirty="0">
              <a:solidFill>
                <a:schemeClr val="tx1"/>
              </a:solidFill>
              <a:latin typeface="Bahnschrift Light SemiCondensed" panose="020B0502040204020203" pitchFamily="34" charset="0"/>
            </a:endParaRPr>
          </a:p>
        </p:txBody>
      </p:sp>
      <p:sp>
        <p:nvSpPr>
          <p:cNvPr id="28" name="Google Shape;204;p36">
            <a:extLst>
              <a:ext uri="{FF2B5EF4-FFF2-40B4-BE49-F238E27FC236}">
                <a16:creationId xmlns:a16="http://schemas.microsoft.com/office/drawing/2014/main" id="{00B265A0-ED30-4237-BA35-45B46B97991F}"/>
              </a:ext>
            </a:extLst>
          </p:cNvPr>
          <p:cNvSpPr txBox="1"/>
          <p:nvPr/>
        </p:nvSpPr>
        <p:spPr>
          <a:xfrm>
            <a:off x="-7672600" y="2785952"/>
            <a:ext cx="4449535" cy="1173206"/>
          </a:xfrm>
          <a:prstGeom prst="rect">
            <a:avLst/>
          </a:prstGeom>
          <a:solidFill>
            <a:srgbClr val="191919">
              <a:alpha val="60000"/>
            </a:srgbClr>
          </a:solidFill>
          <a:ln>
            <a:noFill/>
          </a:ln>
        </p:spPr>
        <p:txBody>
          <a:bodyPr spcFirstLastPara="1" wrap="square" lIns="91425" tIns="91425" rIns="91425" bIns="91425" anchor="t" anchorCtr="0">
            <a:noAutofit/>
          </a:bodyPr>
          <a:lstStyle/>
          <a:p>
            <a:pPr algn="just"/>
            <a:r>
              <a:rPr lang="en-US" dirty="0">
                <a:solidFill>
                  <a:schemeClr val="tx1"/>
                </a:solidFill>
                <a:latin typeface="Bahnschrift Light SemiCondensed" panose="020B0502040204020203" pitchFamily="34" charset="0"/>
              </a:rPr>
              <a:t>The idea of diverting water from the Periyar River to the arid regions of Tamil Nadu was conceived in the mid-19th century. The project aimed to provide a reliable water source for irrigation and support agricultural activities in drought-prone areas.</a:t>
            </a:r>
            <a:endParaRPr lang="en-IN" dirty="0">
              <a:solidFill>
                <a:schemeClr val="tx1"/>
              </a:solidFill>
              <a:latin typeface="Bahnschrift Light SemiCondensed" panose="020B0502040204020203" pitchFamily="34" charset="0"/>
            </a:endParaRPr>
          </a:p>
        </p:txBody>
      </p:sp>
    </p:spTree>
    <p:extLst>
      <p:ext uri="{BB962C8B-B14F-4D97-AF65-F5344CB8AC3E}">
        <p14:creationId xmlns:p14="http://schemas.microsoft.com/office/powerpoint/2010/main" val="1702285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FD680D6-3B8D-43C8-AF3F-A3BCA14FF2C7}"/>
              </a:ext>
            </a:extLst>
          </p:cNvPr>
          <p:cNvCxnSpPr>
            <a:cxnSpLocks/>
          </p:cNvCxnSpPr>
          <p:nvPr/>
        </p:nvCxnSpPr>
        <p:spPr>
          <a:xfrm>
            <a:off x="-10657462" y="2483836"/>
            <a:ext cx="10980782" cy="8466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68CDE6EB-4945-4AD2-9EA0-C1C7A5D6550B}"/>
              </a:ext>
            </a:extLst>
          </p:cNvPr>
          <p:cNvPicPr>
            <a:picLocks noChangeAspect="1"/>
          </p:cNvPicPr>
          <p:nvPr/>
        </p:nvPicPr>
        <p:blipFill rotWithShape="1">
          <a:blip r:embed="rId3"/>
          <a:srcRect l="3300" t="2568" r="1423" b="5976"/>
          <a:stretch/>
        </p:blipFill>
        <p:spPr>
          <a:xfrm>
            <a:off x="-10067484" y="1485899"/>
            <a:ext cx="3166010" cy="2165195"/>
          </a:xfrm>
          <a:prstGeom prst="roundRect">
            <a:avLst>
              <a:gd name="adj" fmla="val 3294"/>
            </a:avLst>
          </a:prstGeom>
        </p:spPr>
      </p:pic>
      <p:sp>
        <p:nvSpPr>
          <p:cNvPr id="17" name="Google Shape;204;p36">
            <a:extLst>
              <a:ext uri="{FF2B5EF4-FFF2-40B4-BE49-F238E27FC236}">
                <a16:creationId xmlns:a16="http://schemas.microsoft.com/office/drawing/2014/main" id="{4A07C314-8357-442E-AC7E-739C8DBB35D6}"/>
              </a:ext>
            </a:extLst>
          </p:cNvPr>
          <p:cNvSpPr txBox="1"/>
          <p:nvPr/>
        </p:nvSpPr>
        <p:spPr>
          <a:xfrm>
            <a:off x="-3061252" y="1622979"/>
            <a:ext cx="1363241" cy="737670"/>
          </a:xfrm>
          <a:prstGeom prst="rect">
            <a:avLst/>
          </a:prstGeom>
          <a:solidFill>
            <a:srgbClr val="191919">
              <a:alpha val="60000"/>
            </a:srgbClr>
          </a:solidFill>
          <a:ln>
            <a:noFill/>
          </a:ln>
        </p:spPr>
        <p:txBody>
          <a:bodyPr spcFirstLastPara="1" wrap="square" lIns="91425" tIns="91425" rIns="91425" bIns="91425" anchor="t" anchorCtr="0">
            <a:noAutofit/>
          </a:bodyPr>
          <a:lstStyle/>
          <a:p>
            <a:pPr algn="just"/>
            <a:r>
              <a:rPr lang="en-US" sz="4000" b="1" dirty="0">
                <a:solidFill>
                  <a:schemeClr val="tx1"/>
                </a:solidFill>
                <a:latin typeface="Bahnschrift Condensed" panose="020B0502040204020203" pitchFamily="34" charset="0"/>
              </a:rPr>
              <a:t>IN 1887</a:t>
            </a:r>
          </a:p>
        </p:txBody>
      </p:sp>
      <p:pic>
        <p:nvPicPr>
          <p:cNvPr id="5" name="Picture 4">
            <a:extLst>
              <a:ext uri="{FF2B5EF4-FFF2-40B4-BE49-F238E27FC236}">
                <a16:creationId xmlns:a16="http://schemas.microsoft.com/office/drawing/2014/main" id="{7F196391-CC48-4EEC-84BB-AD7591FA8EBE}"/>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323320" y="1485900"/>
            <a:ext cx="3166010" cy="2165194"/>
          </a:xfrm>
          <a:prstGeom prst="roundRect">
            <a:avLst>
              <a:gd name="adj" fmla="val 5053"/>
            </a:avLst>
          </a:prstGeom>
        </p:spPr>
      </p:pic>
      <p:sp>
        <p:nvSpPr>
          <p:cNvPr id="15" name="Google Shape;204;p36">
            <a:extLst>
              <a:ext uri="{FF2B5EF4-FFF2-40B4-BE49-F238E27FC236}">
                <a16:creationId xmlns:a16="http://schemas.microsoft.com/office/drawing/2014/main" id="{8B8E652F-0D77-40A4-86EF-3B77731268AE}"/>
              </a:ext>
            </a:extLst>
          </p:cNvPr>
          <p:cNvSpPr txBox="1"/>
          <p:nvPr/>
        </p:nvSpPr>
        <p:spPr>
          <a:xfrm>
            <a:off x="6735611" y="1485900"/>
            <a:ext cx="1363241" cy="737670"/>
          </a:xfrm>
          <a:prstGeom prst="rect">
            <a:avLst/>
          </a:prstGeom>
          <a:solidFill>
            <a:srgbClr val="191919">
              <a:alpha val="60000"/>
            </a:srgbClr>
          </a:solidFill>
          <a:ln>
            <a:noFill/>
          </a:ln>
        </p:spPr>
        <p:txBody>
          <a:bodyPr spcFirstLastPara="1" wrap="square" lIns="91425" tIns="91425" rIns="91425" bIns="91425" anchor="t" anchorCtr="0">
            <a:noAutofit/>
          </a:bodyPr>
          <a:lstStyle/>
          <a:p>
            <a:pPr algn="just"/>
            <a:r>
              <a:rPr lang="en-US" sz="4000" b="1" dirty="0">
                <a:solidFill>
                  <a:schemeClr val="tx1"/>
                </a:solidFill>
                <a:latin typeface="Bahnschrift Condensed" panose="020B0502040204020203" pitchFamily="34" charset="0"/>
              </a:rPr>
              <a:t>IN 1895</a:t>
            </a:r>
          </a:p>
        </p:txBody>
      </p:sp>
      <p:sp>
        <p:nvSpPr>
          <p:cNvPr id="20" name="Google Shape;207;p36">
            <a:extLst>
              <a:ext uri="{FF2B5EF4-FFF2-40B4-BE49-F238E27FC236}">
                <a16:creationId xmlns:a16="http://schemas.microsoft.com/office/drawing/2014/main" id="{EC323844-AE27-4FA9-B371-8CAC26FB15EB}"/>
              </a:ext>
            </a:extLst>
          </p:cNvPr>
          <p:cNvSpPr/>
          <p:nvPr/>
        </p:nvSpPr>
        <p:spPr>
          <a:xfrm rot="5400000">
            <a:off x="7201657" y="3359427"/>
            <a:ext cx="3488700" cy="66900"/>
          </a:xfrm>
          <a:prstGeom prst="rect">
            <a:avLst/>
          </a:prstGeom>
          <a:solidFill>
            <a:srgbClr val="FFFFFF">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4;p36">
            <a:extLst>
              <a:ext uri="{FF2B5EF4-FFF2-40B4-BE49-F238E27FC236}">
                <a16:creationId xmlns:a16="http://schemas.microsoft.com/office/drawing/2014/main" id="{52CD7984-B15A-4A26-897B-83CC68523943}"/>
              </a:ext>
            </a:extLst>
          </p:cNvPr>
          <p:cNvSpPr txBox="1"/>
          <p:nvPr/>
        </p:nvSpPr>
        <p:spPr>
          <a:xfrm>
            <a:off x="4273978" y="2568497"/>
            <a:ext cx="4546702" cy="954107"/>
          </a:xfrm>
          <a:prstGeom prst="rect">
            <a:avLst/>
          </a:prstGeom>
          <a:solidFill>
            <a:srgbClr val="191919">
              <a:alpha val="60000"/>
            </a:srgbClr>
          </a:solidFill>
          <a:ln>
            <a:noFill/>
          </a:ln>
        </p:spPr>
        <p:txBody>
          <a:bodyPr spcFirstLastPara="1" wrap="square" lIns="91425" tIns="91425" rIns="91425" bIns="91425" anchor="t" anchorCtr="0">
            <a:noAutofit/>
          </a:bodyPr>
          <a:lstStyle/>
          <a:p>
            <a:pPr algn="just"/>
            <a:r>
              <a:rPr lang="en-US" dirty="0">
                <a:solidFill>
                  <a:schemeClr val="tx1"/>
                </a:solidFill>
                <a:latin typeface="Bahnschrift Light SemiCondensed" panose="020B0502040204020203" pitchFamily="34" charset="0"/>
              </a:rPr>
              <a:t>The construction faced numerous challenges, including difficult terrain, heavy monsoons, and financial constraints. Despite these obstacles, the dam was successfully completed in 1895.</a:t>
            </a:r>
            <a:endParaRPr lang="en-IN" dirty="0">
              <a:solidFill>
                <a:schemeClr val="tx1"/>
              </a:solidFill>
              <a:latin typeface="Bahnschrift Light SemiCondensed" panose="020B0502040204020203" pitchFamily="34" charset="0"/>
            </a:endParaRPr>
          </a:p>
        </p:txBody>
      </p:sp>
      <p:sp>
        <p:nvSpPr>
          <p:cNvPr id="22" name="Google Shape;204;p36">
            <a:extLst>
              <a:ext uri="{FF2B5EF4-FFF2-40B4-BE49-F238E27FC236}">
                <a16:creationId xmlns:a16="http://schemas.microsoft.com/office/drawing/2014/main" id="{142A6135-6D85-4CC6-941B-72A5028ECFAB}"/>
              </a:ext>
            </a:extLst>
          </p:cNvPr>
          <p:cNvSpPr txBox="1"/>
          <p:nvPr/>
        </p:nvSpPr>
        <p:spPr>
          <a:xfrm>
            <a:off x="-5977640" y="2630014"/>
            <a:ext cx="4279629" cy="1021080"/>
          </a:xfrm>
          <a:prstGeom prst="rect">
            <a:avLst/>
          </a:prstGeom>
          <a:solidFill>
            <a:srgbClr val="191919">
              <a:alpha val="60000"/>
            </a:srgbClr>
          </a:solidFill>
          <a:ln>
            <a:noFill/>
          </a:ln>
        </p:spPr>
        <p:txBody>
          <a:bodyPr spcFirstLastPara="1" wrap="square" lIns="91425" tIns="91425" rIns="91425" bIns="91425" anchor="t" anchorCtr="0">
            <a:noAutofit/>
          </a:bodyPr>
          <a:lstStyle/>
          <a:p>
            <a:pPr algn="just"/>
            <a:r>
              <a:rPr lang="en-US" dirty="0">
                <a:solidFill>
                  <a:schemeClr val="tx1"/>
                </a:solidFill>
                <a:latin typeface="Bahnschrift Light SemiCondensed" panose="020B0502040204020203" pitchFamily="34" charset="0"/>
              </a:rPr>
              <a:t>Construction of the Mullaperiyar Dam began in 1887 under the guidance of British engineer Colonel John Pennycuick. The dam was built using a mix of rubble masonry and lime surkhi mortar, a technique common during that period.</a:t>
            </a:r>
            <a:endParaRPr lang="en-IN" dirty="0">
              <a:solidFill>
                <a:schemeClr val="tx1"/>
              </a:solidFill>
              <a:latin typeface="Bahnschrift Light SemiCondensed" panose="020B0502040204020203" pitchFamily="34" charset="0"/>
            </a:endParaRPr>
          </a:p>
        </p:txBody>
      </p:sp>
    </p:spTree>
    <p:extLst>
      <p:ext uri="{BB962C8B-B14F-4D97-AF65-F5344CB8AC3E}">
        <p14:creationId xmlns:p14="http://schemas.microsoft.com/office/powerpoint/2010/main" val="2669033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3"/>
          <p:cNvSpPr txBox="1">
            <a:spLocks noGrp="1"/>
          </p:cNvSpPr>
          <p:nvPr>
            <p:ph type="title"/>
          </p:nvPr>
        </p:nvSpPr>
        <p:spPr>
          <a:xfrm>
            <a:off x="1064901" y="373380"/>
            <a:ext cx="7359000" cy="572700"/>
          </a:xfrm>
          <a:prstGeom prst="rect">
            <a:avLst/>
          </a:prstGeom>
        </p:spPr>
        <p:txBody>
          <a:bodyPr spcFirstLastPara="1" wrap="square" lIns="91425" tIns="91425" rIns="91425" bIns="91425" anchor="t" anchorCtr="0">
            <a:noAutofit/>
          </a:bodyPr>
          <a:lstStyle/>
          <a:p>
            <a:pPr lvl="0"/>
            <a:r>
              <a:rPr lang="en-IN" sz="3600" dirty="0"/>
              <a:t>Importance and Benefits</a:t>
            </a:r>
            <a:endParaRPr sz="3600" b="1" dirty="0"/>
          </a:p>
        </p:txBody>
      </p:sp>
      <p:sp>
        <p:nvSpPr>
          <p:cNvPr id="41" name="Google Shape;204;p36">
            <a:extLst>
              <a:ext uri="{FF2B5EF4-FFF2-40B4-BE49-F238E27FC236}">
                <a16:creationId xmlns:a16="http://schemas.microsoft.com/office/drawing/2014/main" id="{3A97363F-CA9E-4FA7-AF7B-242AD2081EE0}"/>
              </a:ext>
            </a:extLst>
          </p:cNvPr>
          <p:cNvSpPr txBox="1"/>
          <p:nvPr/>
        </p:nvSpPr>
        <p:spPr>
          <a:xfrm>
            <a:off x="1064901" y="1248562"/>
            <a:ext cx="7583799" cy="3422498"/>
          </a:xfrm>
          <a:prstGeom prst="rect">
            <a:avLst/>
          </a:prstGeom>
          <a:solidFill>
            <a:srgbClr val="191919">
              <a:alpha val="60000"/>
            </a:srgbClr>
          </a:solidFill>
          <a:ln>
            <a:noFill/>
          </a:ln>
        </p:spPr>
        <p:txBody>
          <a:bodyPr spcFirstLastPara="1" wrap="square" lIns="91425" tIns="91425" rIns="91425" bIns="91425" anchor="t" anchorCtr="0">
            <a:noAutofit/>
          </a:bodyPr>
          <a:lstStyle/>
          <a:p>
            <a:pPr marL="171450" indent="-171450" algn="just">
              <a:buClr>
                <a:schemeClr val="tx1"/>
              </a:buClr>
              <a:buFont typeface="Courier New" panose="02070309020205020404" pitchFamily="49" charset="0"/>
              <a:buChar char="o"/>
            </a:pPr>
            <a:r>
              <a:rPr lang="en-US" b="1" dirty="0">
                <a:solidFill>
                  <a:schemeClr val="tx1"/>
                </a:solidFill>
                <a:latin typeface="Bahnschrift Light SemiCondensed" panose="020B0502040204020203" pitchFamily="34" charset="0"/>
              </a:rPr>
              <a:t>Crucial for Agriculture: </a:t>
            </a:r>
            <a:r>
              <a:rPr lang="en-US" dirty="0">
                <a:solidFill>
                  <a:schemeClr val="tx1"/>
                </a:solidFill>
                <a:latin typeface="Bahnschrift Light SemiCondensed" panose="020B0502040204020203" pitchFamily="34" charset="0"/>
              </a:rPr>
              <a:t>The Mullaperiyar Dam provides essential irrigation to over 2.1 lakh acres in Tamil Nadu, supporting thousands of farmers in districts like Theni, Madurai, </a:t>
            </a:r>
            <a:r>
              <a:rPr lang="en-US" dirty="0" err="1">
                <a:solidFill>
                  <a:schemeClr val="tx1"/>
                </a:solidFill>
                <a:latin typeface="Bahnschrift Light SemiCondensed" panose="020B0502040204020203" pitchFamily="34" charset="0"/>
              </a:rPr>
              <a:t>Sivaganga</a:t>
            </a:r>
            <a:r>
              <a:rPr lang="en-US" dirty="0">
                <a:solidFill>
                  <a:schemeClr val="tx1"/>
                </a:solidFill>
                <a:latin typeface="Bahnschrift Light SemiCondensed" panose="020B0502040204020203" pitchFamily="34" charset="0"/>
              </a:rPr>
              <a:t>, and </a:t>
            </a:r>
            <a:r>
              <a:rPr lang="en-US" dirty="0" err="1">
                <a:solidFill>
                  <a:schemeClr val="tx1"/>
                </a:solidFill>
                <a:latin typeface="Bahnschrift Light SemiCondensed" panose="020B0502040204020203" pitchFamily="34" charset="0"/>
              </a:rPr>
              <a:t>Ramanathapuram</a:t>
            </a:r>
            <a:r>
              <a:rPr lang="en-US" dirty="0">
                <a:solidFill>
                  <a:schemeClr val="tx1"/>
                </a:solidFill>
                <a:latin typeface="Bahnschrift Light SemiCondensed" panose="020B0502040204020203" pitchFamily="34" charset="0"/>
              </a:rPr>
              <a:t>.</a:t>
            </a:r>
          </a:p>
          <a:p>
            <a:pPr marL="171450" indent="-171450" algn="just">
              <a:buClr>
                <a:schemeClr val="tx1"/>
              </a:buClr>
              <a:buFont typeface="Courier New" panose="02070309020205020404" pitchFamily="49" charset="0"/>
              <a:buChar char="o"/>
            </a:pPr>
            <a:endParaRPr lang="en-US" dirty="0">
              <a:solidFill>
                <a:schemeClr val="tx1"/>
              </a:solidFill>
              <a:latin typeface="Bahnschrift Light SemiCondensed" panose="020B0502040204020203" pitchFamily="34" charset="0"/>
            </a:endParaRPr>
          </a:p>
          <a:p>
            <a:pPr marL="171450" indent="-171450" algn="just">
              <a:buClr>
                <a:schemeClr val="tx1"/>
              </a:buClr>
              <a:buFont typeface="Courier New" panose="02070309020205020404" pitchFamily="49" charset="0"/>
              <a:buChar char="o"/>
            </a:pPr>
            <a:r>
              <a:rPr lang="en-US" b="1" dirty="0">
                <a:solidFill>
                  <a:schemeClr val="tx1"/>
                </a:solidFill>
                <a:latin typeface="Bahnschrift Light SemiCondensed" panose="020B0502040204020203" pitchFamily="34" charset="0"/>
              </a:rPr>
              <a:t>Vital Drinking Water Source</a:t>
            </a:r>
            <a:r>
              <a:rPr lang="en-US" dirty="0">
                <a:solidFill>
                  <a:schemeClr val="tx1"/>
                </a:solidFill>
                <a:latin typeface="Bahnschrift Light SemiCondensed" panose="020B0502040204020203" pitchFamily="34" charset="0"/>
              </a:rPr>
              <a:t>: The dam supplies drinking water to many towns and villages in Tamil Nadu, ensuring a reliable water source, especially during dry periods.</a:t>
            </a:r>
          </a:p>
          <a:p>
            <a:pPr marL="171450" indent="-171450" algn="just">
              <a:buClr>
                <a:schemeClr val="tx1"/>
              </a:buClr>
              <a:buFont typeface="Courier New" panose="02070309020205020404" pitchFamily="49" charset="0"/>
              <a:buChar char="o"/>
            </a:pPr>
            <a:endParaRPr lang="en-US" dirty="0">
              <a:solidFill>
                <a:schemeClr val="tx1"/>
              </a:solidFill>
              <a:latin typeface="Bahnschrift Light SemiCondensed" panose="020B0502040204020203" pitchFamily="34" charset="0"/>
            </a:endParaRPr>
          </a:p>
          <a:p>
            <a:pPr marL="171450" indent="-171450" algn="just">
              <a:buClr>
                <a:schemeClr val="tx1"/>
              </a:buClr>
              <a:buFont typeface="Courier New" panose="02070309020205020404" pitchFamily="49" charset="0"/>
              <a:buChar char="o"/>
            </a:pPr>
            <a:r>
              <a:rPr lang="en-US" b="1" dirty="0">
                <a:solidFill>
                  <a:schemeClr val="tx1"/>
                </a:solidFill>
                <a:latin typeface="Bahnschrift Light SemiCondensed" panose="020B0502040204020203" pitchFamily="34" charset="0"/>
              </a:rPr>
              <a:t>Renewable Energy Generation: </a:t>
            </a:r>
            <a:r>
              <a:rPr lang="en-US" dirty="0">
                <a:solidFill>
                  <a:schemeClr val="tx1"/>
                </a:solidFill>
                <a:latin typeface="Bahnschrift Light SemiCondensed" panose="020B0502040204020203" pitchFamily="34" charset="0"/>
              </a:rPr>
              <a:t>It contributes to hydroelectric power production, supplying clean energy and supporting the electricity needs of Tamil Nadu.</a:t>
            </a:r>
          </a:p>
          <a:p>
            <a:pPr marL="171450" indent="-171450" algn="just">
              <a:buClr>
                <a:schemeClr val="tx1"/>
              </a:buClr>
              <a:buFont typeface="Courier New" panose="02070309020205020404" pitchFamily="49" charset="0"/>
              <a:buChar char="o"/>
            </a:pPr>
            <a:endParaRPr lang="en-US" dirty="0">
              <a:solidFill>
                <a:schemeClr val="tx1"/>
              </a:solidFill>
              <a:latin typeface="Bahnschrift Light SemiCondensed" panose="020B0502040204020203" pitchFamily="34" charset="0"/>
            </a:endParaRPr>
          </a:p>
          <a:p>
            <a:pPr marL="171450" indent="-171450" algn="just">
              <a:buClr>
                <a:schemeClr val="tx1"/>
              </a:buClr>
              <a:buFont typeface="Courier New" panose="02070309020205020404" pitchFamily="49" charset="0"/>
              <a:buChar char="o"/>
            </a:pPr>
            <a:r>
              <a:rPr lang="en-US" b="1" dirty="0">
                <a:solidFill>
                  <a:schemeClr val="tx1"/>
                </a:solidFill>
                <a:latin typeface="Bahnschrift Light SemiCondensed" panose="020B0502040204020203" pitchFamily="34" charset="0"/>
              </a:rPr>
              <a:t>Economic Impact: </a:t>
            </a:r>
            <a:r>
              <a:rPr lang="en-US" dirty="0">
                <a:solidFill>
                  <a:schemeClr val="tx1"/>
                </a:solidFill>
                <a:latin typeface="Bahnschrift Light SemiCondensed" panose="020B0502040204020203" pitchFamily="34" charset="0"/>
              </a:rPr>
              <a:t>The dam boosts regional economic growth by enabling year-round agriculture, supporting local industries, and sustaining markets.</a:t>
            </a:r>
          </a:p>
          <a:p>
            <a:pPr marL="171450" indent="-171450" algn="just">
              <a:buClr>
                <a:schemeClr val="tx1"/>
              </a:buClr>
              <a:buFont typeface="Courier New" panose="02070309020205020404" pitchFamily="49" charset="0"/>
              <a:buChar char="o"/>
            </a:pPr>
            <a:endParaRPr lang="en-US" dirty="0">
              <a:solidFill>
                <a:schemeClr val="tx1"/>
              </a:solidFill>
              <a:latin typeface="Bahnschrift Light SemiCondensed" panose="020B0502040204020203" pitchFamily="34" charset="0"/>
            </a:endParaRPr>
          </a:p>
          <a:p>
            <a:pPr marL="171450" indent="-171450" algn="just">
              <a:buClr>
                <a:schemeClr val="tx1"/>
              </a:buClr>
              <a:buFont typeface="Courier New" panose="02070309020205020404" pitchFamily="49" charset="0"/>
              <a:buChar char="o"/>
            </a:pPr>
            <a:r>
              <a:rPr lang="en-US" b="1" dirty="0">
                <a:solidFill>
                  <a:schemeClr val="tx1"/>
                </a:solidFill>
                <a:latin typeface="Bahnschrift Light SemiCondensed" panose="020B0502040204020203" pitchFamily="34" charset="0"/>
              </a:rPr>
              <a:t>Strategic and Historical Significance: </a:t>
            </a:r>
            <a:r>
              <a:rPr lang="en-US" dirty="0">
                <a:solidFill>
                  <a:schemeClr val="tx1"/>
                </a:solidFill>
                <a:latin typeface="Bahnschrift Light SemiCondensed" panose="020B0502040204020203" pitchFamily="34" charset="0"/>
              </a:rPr>
              <a:t>Represents an example of interstate resource sharing between Kerala and Tamil Nadu, and stands as a historic engineering achievement.</a:t>
            </a:r>
          </a:p>
        </p:txBody>
      </p:sp>
      <p:sp>
        <p:nvSpPr>
          <p:cNvPr id="9" name="Google Shape;207;p36">
            <a:extLst>
              <a:ext uri="{FF2B5EF4-FFF2-40B4-BE49-F238E27FC236}">
                <a16:creationId xmlns:a16="http://schemas.microsoft.com/office/drawing/2014/main" id="{AFF3D1EA-4376-4026-859F-47CBBA8E3652}"/>
              </a:ext>
            </a:extLst>
          </p:cNvPr>
          <p:cNvSpPr/>
          <p:nvPr/>
        </p:nvSpPr>
        <p:spPr>
          <a:xfrm rot="5400000">
            <a:off x="7201657" y="3359427"/>
            <a:ext cx="3488700" cy="66900"/>
          </a:xfrm>
          <a:prstGeom prst="rect">
            <a:avLst/>
          </a:prstGeom>
          <a:solidFill>
            <a:srgbClr val="FFFFFF">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5214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3"/>
          <p:cNvSpPr txBox="1">
            <a:spLocks noGrp="1"/>
          </p:cNvSpPr>
          <p:nvPr>
            <p:ph type="title"/>
          </p:nvPr>
        </p:nvSpPr>
        <p:spPr>
          <a:xfrm>
            <a:off x="1064900" y="335280"/>
            <a:ext cx="7359000" cy="572700"/>
          </a:xfrm>
          <a:prstGeom prst="rect">
            <a:avLst/>
          </a:prstGeom>
        </p:spPr>
        <p:txBody>
          <a:bodyPr spcFirstLastPara="1" wrap="square" lIns="91425" tIns="91425" rIns="91425" bIns="91425" anchor="t" anchorCtr="0">
            <a:noAutofit/>
          </a:bodyPr>
          <a:lstStyle/>
          <a:p>
            <a:pPr lvl="0"/>
            <a:r>
              <a:rPr lang="en-IN" sz="3600" dirty="0"/>
              <a:t>Controversies and Legal Battles</a:t>
            </a:r>
            <a:endParaRPr sz="3600" b="1" dirty="0"/>
          </a:p>
        </p:txBody>
      </p:sp>
      <p:sp>
        <p:nvSpPr>
          <p:cNvPr id="41" name="Google Shape;204;p36">
            <a:extLst>
              <a:ext uri="{FF2B5EF4-FFF2-40B4-BE49-F238E27FC236}">
                <a16:creationId xmlns:a16="http://schemas.microsoft.com/office/drawing/2014/main" id="{3A97363F-CA9E-4FA7-AF7B-242AD2081EE0}"/>
              </a:ext>
            </a:extLst>
          </p:cNvPr>
          <p:cNvSpPr txBox="1"/>
          <p:nvPr/>
        </p:nvSpPr>
        <p:spPr>
          <a:xfrm>
            <a:off x="1064900" y="1377232"/>
            <a:ext cx="7359000" cy="2638177"/>
          </a:xfrm>
          <a:prstGeom prst="rect">
            <a:avLst/>
          </a:prstGeom>
          <a:solidFill>
            <a:srgbClr val="191919">
              <a:alpha val="60000"/>
            </a:srgbClr>
          </a:solidFill>
          <a:ln>
            <a:noFill/>
          </a:ln>
        </p:spPr>
        <p:txBody>
          <a:bodyPr spcFirstLastPara="1" wrap="square" lIns="91425" tIns="91425" rIns="91425" bIns="91425" anchor="t" anchorCtr="0">
            <a:noAutofit/>
          </a:bodyPr>
          <a:lstStyle/>
          <a:p>
            <a:pPr marL="171450" indent="-171450" algn="just">
              <a:buClr>
                <a:schemeClr val="tx1"/>
              </a:buClr>
              <a:buFont typeface="Courier New" panose="02070309020205020404" pitchFamily="49" charset="0"/>
              <a:buChar char="o"/>
            </a:pPr>
            <a:r>
              <a:rPr lang="en-US" b="1" dirty="0">
                <a:solidFill>
                  <a:schemeClr val="tx1"/>
                </a:solidFill>
                <a:latin typeface="Bahnschrift Light SemiCondensed" panose="020B0502040204020203" pitchFamily="34" charset="0"/>
              </a:rPr>
              <a:t>Water Sharing Disputes: </a:t>
            </a:r>
            <a:r>
              <a:rPr lang="en-US" dirty="0">
                <a:solidFill>
                  <a:schemeClr val="tx1"/>
                </a:solidFill>
                <a:latin typeface="Bahnschrift Light SemiCondensed" panose="020B0502040204020203" pitchFamily="34" charset="0"/>
              </a:rPr>
              <a:t>The 1886 agreement between Kerala and Tamil Nadu regarding water allocation is seen as outdated, leading to conflicts as Tamil Nadu's water demands have increased, causing friction with Kerala over equitable distribution.</a:t>
            </a:r>
          </a:p>
          <a:p>
            <a:pPr algn="just">
              <a:buClr>
                <a:schemeClr val="tx1"/>
              </a:buClr>
            </a:pPr>
            <a:endParaRPr lang="en-US" dirty="0">
              <a:solidFill>
                <a:schemeClr val="tx1"/>
              </a:solidFill>
              <a:latin typeface="Bahnschrift Light SemiCondensed" panose="020B0502040204020203" pitchFamily="34" charset="0"/>
            </a:endParaRPr>
          </a:p>
          <a:p>
            <a:pPr marL="171450" indent="-171450" algn="just">
              <a:buClr>
                <a:schemeClr val="tx1"/>
              </a:buClr>
              <a:buFont typeface="Courier New" panose="02070309020205020404" pitchFamily="49" charset="0"/>
              <a:buChar char="o"/>
            </a:pPr>
            <a:r>
              <a:rPr lang="en-US" b="1" dirty="0">
                <a:solidFill>
                  <a:schemeClr val="tx1"/>
                </a:solidFill>
                <a:latin typeface="Bahnschrift Light SemiCondensed" panose="020B0502040204020203" pitchFamily="34" charset="0"/>
              </a:rPr>
              <a:t>Legal Proceedings: </a:t>
            </a:r>
            <a:r>
              <a:rPr lang="en-US" dirty="0">
                <a:solidFill>
                  <a:schemeClr val="tx1"/>
                </a:solidFill>
                <a:latin typeface="Bahnschrift Light SemiCondensed" panose="020B0502040204020203" pitchFamily="34" charset="0"/>
              </a:rPr>
              <a:t>Multiple legal battles have taken place, including Supreme Court rulings aimed at balancing safety and water sharing. These rulings have addressed some issues but have not fully resolved the disputes between the states.</a:t>
            </a:r>
          </a:p>
          <a:p>
            <a:pPr algn="just">
              <a:buClr>
                <a:schemeClr val="tx1"/>
              </a:buClr>
            </a:pPr>
            <a:endParaRPr lang="en-US" dirty="0">
              <a:solidFill>
                <a:schemeClr val="tx1"/>
              </a:solidFill>
              <a:latin typeface="Bahnschrift Light SemiCondensed" panose="020B0502040204020203" pitchFamily="34" charset="0"/>
            </a:endParaRPr>
          </a:p>
          <a:p>
            <a:pPr marL="171450" indent="-171450" algn="just">
              <a:buClr>
                <a:schemeClr val="tx1"/>
              </a:buClr>
              <a:buFont typeface="Courier New" panose="02070309020205020404" pitchFamily="49" charset="0"/>
              <a:buChar char="o"/>
            </a:pPr>
            <a:r>
              <a:rPr lang="en-US" b="1" dirty="0">
                <a:solidFill>
                  <a:schemeClr val="tx1"/>
                </a:solidFill>
                <a:latin typeface="Bahnschrift Light SemiCondensed" panose="020B0502040204020203" pitchFamily="34" charset="0"/>
              </a:rPr>
              <a:t>Political Tensions: </a:t>
            </a:r>
            <a:r>
              <a:rPr lang="en-US" dirty="0">
                <a:solidFill>
                  <a:schemeClr val="tx1"/>
                </a:solidFill>
                <a:latin typeface="Bahnschrift Light SemiCondensed" panose="020B0502040204020203" pitchFamily="34" charset="0"/>
              </a:rPr>
              <a:t>The issue has become highly politicized, with leaders from both states using it to garner support. Public protests and political </a:t>
            </a:r>
            <a:r>
              <a:rPr lang="en-US" dirty="0" err="1">
                <a:solidFill>
                  <a:schemeClr val="tx1"/>
                </a:solidFill>
                <a:latin typeface="Bahnschrift Light SemiCondensed" panose="020B0502040204020203" pitchFamily="34" charset="0"/>
              </a:rPr>
              <a:t>manoeuvring</a:t>
            </a:r>
            <a:r>
              <a:rPr lang="en-US" dirty="0">
                <a:solidFill>
                  <a:schemeClr val="tx1"/>
                </a:solidFill>
                <a:latin typeface="Bahnschrift Light SemiCondensed" panose="020B0502040204020203" pitchFamily="34" charset="0"/>
              </a:rPr>
              <a:t> have intensified the conflict and complicated efforts to find a resolution.</a:t>
            </a:r>
          </a:p>
        </p:txBody>
      </p:sp>
      <p:sp>
        <p:nvSpPr>
          <p:cNvPr id="4" name="Google Shape;207;p36">
            <a:extLst>
              <a:ext uri="{FF2B5EF4-FFF2-40B4-BE49-F238E27FC236}">
                <a16:creationId xmlns:a16="http://schemas.microsoft.com/office/drawing/2014/main" id="{C4B02DBD-64B6-411B-8C2A-2E04C4163A02}"/>
              </a:ext>
            </a:extLst>
          </p:cNvPr>
          <p:cNvSpPr/>
          <p:nvPr/>
        </p:nvSpPr>
        <p:spPr>
          <a:xfrm rot="5400000">
            <a:off x="7194037" y="3359427"/>
            <a:ext cx="3488700" cy="66900"/>
          </a:xfrm>
          <a:prstGeom prst="rect">
            <a:avLst/>
          </a:prstGeom>
          <a:solidFill>
            <a:srgbClr val="FFFFFF">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6652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4"/>
          <p:cNvSpPr txBox="1">
            <a:spLocks noGrp="1"/>
          </p:cNvSpPr>
          <p:nvPr>
            <p:ph type="title"/>
          </p:nvPr>
        </p:nvSpPr>
        <p:spPr>
          <a:xfrm>
            <a:off x="1064900" y="445025"/>
            <a:ext cx="7359000" cy="572700"/>
          </a:xfrm>
          <a:prstGeom prst="rect">
            <a:avLst/>
          </a:prstGeom>
        </p:spPr>
        <p:txBody>
          <a:bodyPr spcFirstLastPara="1" wrap="square" lIns="91425" tIns="91425" rIns="91425" bIns="91425" anchor="t" anchorCtr="0">
            <a:noAutofit/>
          </a:bodyPr>
          <a:lstStyle/>
          <a:p>
            <a:pPr lvl="0"/>
            <a:r>
              <a:rPr lang="en-IN" b="1" dirty="0"/>
              <a:t>Mullaperiyar Dam: A Potential Catastrophe</a:t>
            </a:r>
            <a:endParaRPr b="1" dirty="0"/>
          </a:p>
        </p:txBody>
      </p:sp>
      <p:sp>
        <p:nvSpPr>
          <p:cNvPr id="297" name="Google Shape;297;p44"/>
          <p:cNvSpPr txBox="1">
            <a:spLocks noGrp="1"/>
          </p:cNvSpPr>
          <p:nvPr>
            <p:ph type="subTitle" idx="1"/>
          </p:nvPr>
        </p:nvSpPr>
        <p:spPr>
          <a:xfrm>
            <a:off x="1064900" y="1804581"/>
            <a:ext cx="3743320" cy="884744"/>
          </a:xfrm>
          <a:prstGeom prst="rect">
            <a:avLst/>
          </a:prstGeom>
        </p:spPr>
        <p:txBody>
          <a:bodyPr spcFirstLastPara="1" wrap="square" lIns="91425" tIns="91425" rIns="91425" bIns="91425" anchor="t" anchorCtr="0">
            <a:noAutofit/>
          </a:bodyPr>
          <a:lstStyle/>
          <a:p>
            <a:pPr marL="171450" lvl="0" indent="-171450" algn="just">
              <a:buFont typeface="Courier New" panose="02070309020205020404" pitchFamily="49" charset="0"/>
              <a:buChar char="o"/>
            </a:pPr>
            <a:r>
              <a:rPr lang="en-US" sz="1000" dirty="0">
                <a:latin typeface="Bahnschrift Light SemiCondensed" panose="020B0502040204020203" pitchFamily="34" charset="0"/>
              </a:rPr>
              <a:t>Over 125 Years Old: The dam, completed in 1895, is one of the oldest still in operation, with concerns about its structural integrity.</a:t>
            </a:r>
          </a:p>
          <a:p>
            <a:pPr marL="171450" lvl="0" indent="-171450" algn="just">
              <a:buFont typeface="Courier New" panose="02070309020205020404" pitchFamily="49" charset="0"/>
              <a:buChar char="o"/>
            </a:pPr>
            <a:r>
              <a:rPr lang="en-US" sz="1000" dirty="0">
                <a:latin typeface="Bahnschrift Light SemiCondensed" panose="020B0502040204020203" pitchFamily="34" charset="0"/>
              </a:rPr>
              <a:t>Outdated Construction Materials: Built with rubble masonry, a method now considered outdated and potentially inadequate for modern standards.</a:t>
            </a:r>
            <a:endParaRPr sz="1000" dirty="0">
              <a:latin typeface="Bahnschrift Light SemiCondensed" panose="020B0502040204020203" pitchFamily="34" charset="0"/>
            </a:endParaRPr>
          </a:p>
        </p:txBody>
      </p:sp>
      <p:sp>
        <p:nvSpPr>
          <p:cNvPr id="301" name="Google Shape;301;p44"/>
          <p:cNvSpPr txBox="1">
            <a:spLocks noGrp="1"/>
          </p:cNvSpPr>
          <p:nvPr>
            <p:ph type="subTitle" idx="5"/>
          </p:nvPr>
        </p:nvSpPr>
        <p:spPr>
          <a:xfrm>
            <a:off x="1064900" y="1513878"/>
            <a:ext cx="2966080" cy="377100"/>
          </a:xfrm>
          <a:prstGeom prst="rect">
            <a:avLst/>
          </a:prstGeom>
        </p:spPr>
        <p:txBody>
          <a:bodyPr spcFirstLastPara="1" wrap="square" lIns="91425" tIns="91425" rIns="91425" bIns="91425" anchor="b" anchorCtr="0">
            <a:noAutofit/>
          </a:bodyPr>
          <a:lstStyle/>
          <a:p>
            <a:pPr marL="0" lvl="0" indent="0"/>
            <a:r>
              <a:rPr lang="en-IN" sz="2000" b="1" dirty="0"/>
              <a:t>Aging Infrastructure</a:t>
            </a:r>
            <a:r>
              <a:rPr lang="en-IN" sz="2000" dirty="0"/>
              <a:t>:</a:t>
            </a:r>
            <a:endParaRPr sz="2000" dirty="0"/>
          </a:p>
        </p:txBody>
      </p:sp>
      <p:sp>
        <p:nvSpPr>
          <p:cNvPr id="303" name="Google Shape;303;p44"/>
          <p:cNvSpPr txBox="1">
            <a:spLocks noGrp="1"/>
          </p:cNvSpPr>
          <p:nvPr>
            <p:ph type="subTitle" idx="7"/>
          </p:nvPr>
        </p:nvSpPr>
        <p:spPr>
          <a:xfrm>
            <a:off x="5085750" y="1513878"/>
            <a:ext cx="1978200" cy="377100"/>
          </a:xfrm>
          <a:prstGeom prst="rect">
            <a:avLst/>
          </a:prstGeom>
        </p:spPr>
        <p:txBody>
          <a:bodyPr spcFirstLastPara="1" wrap="square" lIns="91425" tIns="91425" rIns="91425" bIns="91425" anchor="b" anchorCtr="0">
            <a:noAutofit/>
          </a:bodyPr>
          <a:lstStyle/>
          <a:p>
            <a:pPr marL="0" lvl="0" indent="0"/>
            <a:r>
              <a:rPr lang="en-IN" sz="2000" b="1" dirty="0"/>
              <a:t>Seismic Risk</a:t>
            </a:r>
            <a:r>
              <a:rPr lang="en-IN" sz="2000" dirty="0"/>
              <a:t>:</a:t>
            </a:r>
            <a:endParaRPr sz="2000" dirty="0"/>
          </a:p>
        </p:txBody>
      </p:sp>
      <p:sp>
        <p:nvSpPr>
          <p:cNvPr id="36" name="Google Shape;297;p44">
            <a:extLst>
              <a:ext uri="{FF2B5EF4-FFF2-40B4-BE49-F238E27FC236}">
                <a16:creationId xmlns:a16="http://schemas.microsoft.com/office/drawing/2014/main" id="{A7014886-10F8-46EE-B0B4-3A37D1C925EA}"/>
              </a:ext>
            </a:extLst>
          </p:cNvPr>
          <p:cNvSpPr txBox="1">
            <a:spLocks/>
          </p:cNvSpPr>
          <p:nvPr/>
        </p:nvSpPr>
        <p:spPr>
          <a:xfrm>
            <a:off x="5085750" y="1800782"/>
            <a:ext cx="3743320" cy="884744"/>
          </a:xfrm>
          <a:prstGeom prst="rect">
            <a:avLst/>
          </a:prstGeom>
          <a:solidFill>
            <a:srgbClr val="191919">
              <a:alpha val="60000"/>
            </a:srgb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1pPr>
            <a:lvl2pPr marL="914400" marR="0" lvl="1"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2pPr>
            <a:lvl3pPr marL="1371600" marR="0" lvl="2"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3pPr>
            <a:lvl4pPr marL="1828800" marR="0" lvl="3"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4pPr>
            <a:lvl5pPr marL="2286000" marR="0" lvl="4"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5pPr>
            <a:lvl6pPr marL="2743200" marR="0" lvl="5"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6pPr>
            <a:lvl7pPr marL="3200400" marR="0" lvl="6"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7pPr>
            <a:lvl8pPr marL="3657600" marR="0" lvl="7"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8pPr>
            <a:lvl9pPr marL="4114800" marR="0" lvl="8"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9pPr>
          </a:lstStyle>
          <a:p>
            <a:pPr marL="171450" indent="-171450" algn="just">
              <a:buFont typeface="Courier New" panose="02070309020205020404" pitchFamily="49" charset="0"/>
              <a:buChar char="o"/>
            </a:pPr>
            <a:r>
              <a:rPr lang="en-US" sz="1000" dirty="0">
                <a:latin typeface="Bahnschrift Light SemiCondensed" panose="020B0502040204020203" pitchFamily="34" charset="0"/>
              </a:rPr>
              <a:t>Located in a Seismic Zone: The dam sits in a region prone to earthquakes, posing a significant risk of structural failure.</a:t>
            </a:r>
          </a:p>
          <a:p>
            <a:pPr marL="171450" indent="-171450" algn="just">
              <a:buFont typeface="Courier New" panose="02070309020205020404" pitchFamily="49" charset="0"/>
              <a:buChar char="o"/>
            </a:pPr>
            <a:r>
              <a:rPr lang="en-US" sz="1000" dirty="0">
                <a:latin typeface="Bahnschrift Light SemiCondensed" panose="020B0502040204020203" pitchFamily="34" charset="0"/>
              </a:rPr>
              <a:t>Potential for Catastrophic Failure: Even moderate seismic activity could cause the dam to crack or breach, leading to widespread flooding.</a:t>
            </a:r>
          </a:p>
        </p:txBody>
      </p:sp>
      <p:sp>
        <p:nvSpPr>
          <p:cNvPr id="49" name="Google Shape;297;p44">
            <a:extLst>
              <a:ext uri="{FF2B5EF4-FFF2-40B4-BE49-F238E27FC236}">
                <a16:creationId xmlns:a16="http://schemas.microsoft.com/office/drawing/2014/main" id="{DF7467EE-DC7A-4BCD-BCFF-E9F62720F4B7}"/>
              </a:ext>
            </a:extLst>
          </p:cNvPr>
          <p:cNvSpPr txBox="1">
            <a:spLocks/>
          </p:cNvSpPr>
          <p:nvPr/>
        </p:nvSpPr>
        <p:spPr>
          <a:xfrm>
            <a:off x="1064900" y="3743243"/>
            <a:ext cx="3743320" cy="884744"/>
          </a:xfrm>
          <a:prstGeom prst="rect">
            <a:avLst/>
          </a:prstGeom>
          <a:solidFill>
            <a:srgbClr val="191919">
              <a:alpha val="60000"/>
            </a:srgb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1pPr>
            <a:lvl2pPr marL="914400" marR="0" lvl="1"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2pPr>
            <a:lvl3pPr marL="1371600" marR="0" lvl="2"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3pPr>
            <a:lvl4pPr marL="1828800" marR="0" lvl="3"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4pPr>
            <a:lvl5pPr marL="2286000" marR="0" lvl="4"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5pPr>
            <a:lvl6pPr marL="2743200" marR="0" lvl="5"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6pPr>
            <a:lvl7pPr marL="3200400" marR="0" lvl="6"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7pPr>
            <a:lvl8pPr marL="3657600" marR="0" lvl="7"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8pPr>
            <a:lvl9pPr marL="4114800" marR="0" lvl="8"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9pPr>
          </a:lstStyle>
          <a:p>
            <a:pPr marL="171450" indent="-171450" algn="just">
              <a:buFont typeface="Courier New" panose="02070309020205020404" pitchFamily="49" charset="0"/>
              <a:buChar char="o"/>
            </a:pPr>
            <a:r>
              <a:rPr lang="en-US" sz="1000" dirty="0">
                <a:latin typeface="Bahnschrift Light SemiCondensed" panose="020B0502040204020203" pitchFamily="34" charset="0"/>
              </a:rPr>
              <a:t>Millions at Risk: A dam failure would endanger millions of lives downstream in Kerala and Tamil Nadu.</a:t>
            </a:r>
          </a:p>
          <a:p>
            <a:pPr marL="171450" indent="-171450" algn="just">
              <a:buFont typeface="Courier New" panose="02070309020205020404" pitchFamily="49" charset="0"/>
              <a:buChar char="o"/>
            </a:pPr>
            <a:r>
              <a:rPr lang="en-US" sz="1000" dirty="0">
                <a:latin typeface="Bahnschrift Light SemiCondensed" panose="020B0502040204020203" pitchFamily="34" charset="0"/>
              </a:rPr>
              <a:t>Massive Flooding: Uncontrolled water release would devastate towns, villages, and agricultural areas.</a:t>
            </a:r>
          </a:p>
        </p:txBody>
      </p:sp>
      <p:sp>
        <p:nvSpPr>
          <p:cNvPr id="50" name="Google Shape;301;p44">
            <a:extLst>
              <a:ext uri="{FF2B5EF4-FFF2-40B4-BE49-F238E27FC236}">
                <a16:creationId xmlns:a16="http://schemas.microsoft.com/office/drawing/2014/main" id="{1E175294-84FF-4F07-A65E-7458CFB207BE}"/>
              </a:ext>
            </a:extLst>
          </p:cNvPr>
          <p:cNvSpPr txBox="1">
            <a:spLocks/>
          </p:cNvSpPr>
          <p:nvPr/>
        </p:nvSpPr>
        <p:spPr>
          <a:xfrm>
            <a:off x="1064900" y="3177880"/>
            <a:ext cx="3743320" cy="6517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linker SemiBold"/>
                <a:ea typeface="Blinker SemiBold"/>
                <a:cs typeface="Blinker SemiBold"/>
                <a:sym typeface="Blinker SemiBold"/>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IN" sz="2000" b="1" dirty="0"/>
              <a:t>High Population Density Downstream</a:t>
            </a:r>
            <a:r>
              <a:rPr lang="en-IN" sz="2000" dirty="0"/>
              <a:t>:</a:t>
            </a:r>
          </a:p>
        </p:txBody>
      </p:sp>
      <p:sp>
        <p:nvSpPr>
          <p:cNvPr id="51" name="Google Shape;303;p44">
            <a:extLst>
              <a:ext uri="{FF2B5EF4-FFF2-40B4-BE49-F238E27FC236}">
                <a16:creationId xmlns:a16="http://schemas.microsoft.com/office/drawing/2014/main" id="{F8AA3D1D-1464-4106-AD29-D5C5637A7C05}"/>
              </a:ext>
            </a:extLst>
          </p:cNvPr>
          <p:cNvSpPr txBox="1">
            <a:spLocks/>
          </p:cNvSpPr>
          <p:nvPr/>
        </p:nvSpPr>
        <p:spPr>
          <a:xfrm>
            <a:off x="5085750" y="3177880"/>
            <a:ext cx="3540090" cy="377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linker SemiBold"/>
                <a:ea typeface="Blinker SemiBold"/>
                <a:cs typeface="Blinker SemiBold"/>
                <a:sym typeface="Blinker SemiBold"/>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IN" sz="2000" b="1" dirty="0"/>
              <a:t>Environmental Consequences</a:t>
            </a:r>
            <a:r>
              <a:rPr lang="en-IN" sz="2000" dirty="0"/>
              <a:t>:</a:t>
            </a:r>
          </a:p>
        </p:txBody>
      </p:sp>
      <p:sp>
        <p:nvSpPr>
          <p:cNvPr id="52" name="Google Shape;297;p44">
            <a:extLst>
              <a:ext uri="{FF2B5EF4-FFF2-40B4-BE49-F238E27FC236}">
                <a16:creationId xmlns:a16="http://schemas.microsoft.com/office/drawing/2014/main" id="{ABB68469-2103-4642-B25F-A2FE9ED73A69}"/>
              </a:ext>
            </a:extLst>
          </p:cNvPr>
          <p:cNvSpPr txBox="1">
            <a:spLocks/>
          </p:cNvSpPr>
          <p:nvPr/>
        </p:nvSpPr>
        <p:spPr>
          <a:xfrm>
            <a:off x="5085750" y="3743243"/>
            <a:ext cx="3743320" cy="884744"/>
          </a:xfrm>
          <a:prstGeom prst="rect">
            <a:avLst/>
          </a:prstGeom>
          <a:solidFill>
            <a:srgbClr val="191919">
              <a:alpha val="60000"/>
            </a:srgb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1pPr>
            <a:lvl2pPr marL="914400" marR="0" lvl="1"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2pPr>
            <a:lvl3pPr marL="1371600" marR="0" lvl="2"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3pPr>
            <a:lvl4pPr marL="1828800" marR="0" lvl="3"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4pPr>
            <a:lvl5pPr marL="2286000" marR="0" lvl="4"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5pPr>
            <a:lvl6pPr marL="2743200" marR="0" lvl="5"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6pPr>
            <a:lvl7pPr marL="3200400" marR="0" lvl="6"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7pPr>
            <a:lvl8pPr marL="3657600" marR="0" lvl="7"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8pPr>
            <a:lvl9pPr marL="4114800" marR="0" lvl="8"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9pPr>
          </a:lstStyle>
          <a:p>
            <a:pPr marL="171450" indent="-171450" algn="just">
              <a:buFont typeface="Courier New" panose="02070309020205020404" pitchFamily="49" charset="0"/>
              <a:buChar char="o"/>
            </a:pPr>
            <a:r>
              <a:rPr lang="en-US" sz="1000" dirty="0">
                <a:latin typeface="Bahnschrift Light SemiCondensed" panose="020B0502040204020203" pitchFamily="34" charset="0"/>
              </a:rPr>
              <a:t>Destruction of Ecosystems: A catastrophic failure could annihilate local ecosystems, wildlife habitats, and farmland.</a:t>
            </a:r>
          </a:p>
          <a:p>
            <a:pPr marL="171450" indent="-171450" algn="just">
              <a:buFont typeface="Courier New" panose="02070309020205020404" pitchFamily="49" charset="0"/>
              <a:buChar char="o"/>
            </a:pPr>
            <a:r>
              <a:rPr lang="en-US" sz="1000" dirty="0">
                <a:latin typeface="Bahnschrift Light SemiCondensed" panose="020B0502040204020203" pitchFamily="34" charset="0"/>
              </a:rPr>
              <a:t>Long-Term Recovery: Environmental recovery could take decades, with irreversible biodiversity and natural resources losses.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6"/>
          <p:cNvSpPr txBox="1">
            <a:spLocks noGrp="1"/>
          </p:cNvSpPr>
          <p:nvPr>
            <p:ph type="title"/>
          </p:nvPr>
        </p:nvSpPr>
        <p:spPr>
          <a:xfrm>
            <a:off x="2890840" y="1892000"/>
            <a:ext cx="3362320" cy="135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latin typeface="Blinker" panose="020B0604020202020204" charset="0"/>
              </a:rPr>
              <a:t>WHAT IF</a:t>
            </a:r>
            <a:r>
              <a:rPr lang="en-US" b="1" dirty="0">
                <a:latin typeface="Bernard MT Condensed" panose="02050806060905020404" pitchFamily="18" charset="0"/>
              </a:rPr>
              <a:t>?</a:t>
            </a:r>
            <a:endParaRPr b="1" dirty="0">
              <a:latin typeface="Bernard MT Condensed" panose="02050806060905020404" pitchFamily="18" charset="0"/>
            </a:endParaRPr>
          </a:p>
        </p:txBody>
      </p:sp>
    </p:spTree>
  </p:cSld>
  <p:clrMapOvr>
    <a:masterClrMapping/>
  </p:clrMapOvr>
</p:sld>
</file>

<file path=ppt/theme/theme1.xml><?xml version="1.0" encoding="utf-8"?>
<a:theme xmlns:a="http://schemas.openxmlformats.org/drawingml/2006/main" name="Natural Disaster Mitigation Plan by Slidesgo">
  <a:themeElements>
    <a:clrScheme name="Simple Light">
      <a:dk1>
        <a:srgbClr val="FFFFFF"/>
      </a:dk1>
      <a:lt1>
        <a:srgbClr val="000000"/>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449</TotalTime>
  <Words>1371</Words>
  <Application>Microsoft Office PowerPoint</Application>
  <PresentationFormat>On-screen Show (16:9)</PresentationFormat>
  <Paragraphs>90</Paragraphs>
  <Slides>15</Slides>
  <Notes>15</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15</vt:i4>
      </vt:variant>
    </vt:vector>
  </HeadingPairs>
  <TitlesOfParts>
    <vt:vector size="27" baseType="lpstr">
      <vt:lpstr>Albert Sans</vt:lpstr>
      <vt:lpstr>Bahnschrift Condensed</vt:lpstr>
      <vt:lpstr>Bebas Neue</vt:lpstr>
      <vt:lpstr>Blinker</vt:lpstr>
      <vt:lpstr>Arial</vt:lpstr>
      <vt:lpstr>Bernard MT Condensed</vt:lpstr>
      <vt:lpstr>Albert Sans Light</vt:lpstr>
      <vt:lpstr>Nunito Light</vt:lpstr>
      <vt:lpstr>Blinker SemiBold</vt:lpstr>
      <vt:lpstr>Bahnschrift Light SemiCondensed</vt:lpstr>
      <vt:lpstr>Courier New</vt:lpstr>
      <vt:lpstr>Natural Disaster Mitigation Plan by Slidesgo</vt:lpstr>
      <vt:lpstr>Mullaperiyar Dam: A Potential Catastrophe</vt:lpstr>
      <vt:lpstr>Introduction</vt:lpstr>
      <vt:lpstr>History</vt:lpstr>
      <vt:lpstr>PowerPoint Presentation</vt:lpstr>
      <vt:lpstr>PowerPoint Presentation</vt:lpstr>
      <vt:lpstr>Importance and Benefits</vt:lpstr>
      <vt:lpstr>Controversies and Legal Battles</vt:lpstr>
      <vt:lpstr>Mullaperiyar Dam: A Potential Catastrophe</vt:lpstr>
      <vt:lpstr>WHAT IF?</vt:lpstr>
      <vt:lpstr>WHAT IF ?</vt:lpstr>
      <vt:lpstr>10,00,000+</vt:lpstr>
      <vt:lpstr>Government Actions and Long-Term Solutions</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Mullaperiyar Dam: A Potential Catastrophe</dc:title>
  <dc:creator>TINO REJI</dc:creator>
  <cp:lastModifiedBy>TINO REJI</cp:lastModifiedBy>
  <cp:revision>25</cp:revision>
  <dcterms:modified xsi:type="dcterms:W3CDTF">2024-09-05T08:57:30Z</dcterms:modified>
</cp:coreProperties>
</file>